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diagrams/data1.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commentAuthors.xml" ContentType="application/vnd.openxmlformats-officedocument.presentationml.commentAuthors+xml"/>
  <Override PartName="/ppt/diagrams/colors1.xml" ContentType="application/vnd.openxmlformats-officedocument.drawingml.diagramColors+xml"/>
  <Override PartName="/ppt/diagrams/drawing1.xml" ContentType="application/vnd.ms-office.drawingml.diagramDrawing+xml"/>
  <Override PartName="/ppt/diagrams/quickStyle1.xml" ContentType="application/vnd.openxmlformats-officedocument.drawingml.diagramStyle+xml"/>
  <Override PartName="/ppt/diagrams/layout1.xml" ContentType="application/vnd.openxmlformats-officedocument.drawingml.diagram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customXml/itemProps1.xml" ContentType="application/vnd.openxmlformats-officedocument.customXmlProperties+xml"/>
  <Override PartName="/docProps/custom.xml" ContentType="application/vnd.openxmlformats-officedocument.custom-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docProps/app.xml" ContentType="application/vnd.openxmlformats-officedocument.extended-properties+xml"/>
  <Override PartName="/customXml/itemProps4.xml" ContentType="application/vnd.openxmlformats-officedocument.customXml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1" r:id="rId5"/>
  </p:sldMasterIdLst>
  <p:notesMasterIdLst>
    <p:notesMasterId r:id="rId23"/>
  </p:notesMasterIdLst>
  <p:handoutMasterIdLst>
    <p:handoutMasterId r:id="rId24"/>
  </p:handoutMasterIdLst>
  <p:sldIdLst>
    <p:sldId id="382" r:id="rId6"/>
    <p:sldId id="384" r:id="rId7"/>
    <p:sldId id="385" r:id="rId8"/>
    <p:sldId id="386" r:id="rId9"/>
    <p:sldId id="388" r:id="rId10"/>
    <p:sldId id="392" r:id="rId11"/>
    <p:sldId id="398" r:id="rId12"/>
    <p:sldId id="402" r:id="rId13"/>
    <p:sldId id="403" r:id="rId14"/>
    <p:sldId id="393" r:id="rId15"/>
    <p:sldId id="390" r:id="rId16"/>
    <p:sldId id="391" r:id="rId17"/>
    <p:sldId id="399" r:id="rId18"/>
    <p:sldId id="400" r:id="rId19"/>
    <p:sldId id="401" r:id="rId20"/>
    <p:sldId id="394" r:id="rId21"/>
    <p:sldId id="396" r:id="rId2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nel Kortekaas" initials="CK" lastIdx="1" clrIdx="0">
    <p:extLst>
      <p:ext uri="{19B8F6BF-5375-455C-9EA6-DF929625EA0E}">
        <p15:presenceInfo xmlns:p15="http://schemas.microsoft.com/office/powerpoint/2012/main" userId="Chanel Kortekaas" providerId="None"/>
      </p:ext>
    </p:extLst>
  </p:cmAuthor>
  <p:cmAuthor id="2" name="Malou Planteijdt" initials="MP" lastIdx="18" clrIdx="1">
    <p:extLst>
      <p:ext uri="{19B8F6BF-5375-455C-9EA6-DF929625EA0E}">
        <p15:presenceInfo xmlns:p15="http://schemas.microsoft.com/office/powerpoint/2012/main" userId="S::m.planteijdt@zonh.nl::30d6f22c-c2b6-4707-b2ca-ded7f2091bc9" providerId="AD"/>
      </p:ext>
    </p:extLst>
  </p:cmAuthor>
  <p:cmAuthor id="3" name="Chanel Kortekaas | ZONH" initials="CK|Z" lastIdx="6" clrIdx="2">
    <p:extLst>
      <p:ext uri="{19B8F6BF-5375-455C-9EA6-DF929625EA0E}">
        <p15:presenceInfo xmlns:p15="http://schemas.microsoft.com/office/powerpoint/2012/main" userId="S::c.kortekaas@zonh.nl::ee74ff85-bbb4-45f6-ad75-3867c3e872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6992"/>
    <a:srgbClr val="6985A8"/>
    <a:srgbClr val="DEE4EC"/>
    <a:srgbClr val="C6D9F1"/>
    <a:srgbClr val="017EB1"/>
    <a:srgbClr val="13B360"/>
    <a:srgbClr val="FFFFFF"/>
    <a:srgbClr val="FFFF00"/>
    <a:srgbClr val="993366"/>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Stijl, gemiddeld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Stijl, gemiddeld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75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ustomXml" Target="../customXml/item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openxmlformats.org/officeDocument/2006/relationships/customXml" Target="../customXml/item4.xml"/></Relationships>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69723A-46D7-4257-9B2E-84687971DF89}"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B8957450-976A-40A6-BA7E-E9D5D65BD378}">
      <dgm:prSet custT="1"/>
      <dgm:spPr/>
      <dgm:t>
        <a:bodyPr/>
        <a:lstStyle/>
        <a:p>
          <a:pPr>
            <a:lnSpc>
              <a:spcPct val="100000"/>
            </a:lnSpc>
          </a:pPr>
          <a:r>
            <a:rPr lang="nl-NL" sz="1300" b="1" i="0" kern="1200" baseline="0"/>
            <a:t>Afhankelijk van de duur van de stage </a:t>
          </a:r>
          <a:r>
            <a:rPr lang="nl-NL" sz="1300" b="1" i="0" kern="1200" baseline="0">
              <a:solidFill>
                <a:prstClr val="black">
                  <a:hueOff val="0"/>
                  <a:satOff val="0"/>
                  <a:lumOff val="0"/>
                  <a:alphaOff val="0"/>
                </a:prstClr>
              </a:solidFill>
              <a:latin typeface="Calibri" panose="020F0502020204030204"/>
              <a:ea typeface="+mn-ea"/>
              <a:cs typeface="+mn-cs"/>
            </a:rPr>
            <a:t>worden er 1 a 2 stagiaires per jaar opgeleid in de praktijken. Met uitzonderingen van praktijken, i.c.m. de HAPA.</a:t>
          </a:r>
          <a:endParaRPr lang="en-US" sz="1300" b="1" i="0" kern="1200" baseline="0">
            <a:solidFill>
              <a:prstClr val="black">
                <a:hueOff val="0"/>
                <a:satOff val="0"/>
                <a:lumOff val="0"/>
                <a:alphaOff val="0"/>
              </a:prstClr>
            </a:solidFill>
            <a:latin typeface="Calibri" panose="020F0502020204030204"/>
            <a:ea typeface="+mn-ea"/>
            <a:cs typeface="+mn-cs"/>
          </a:endParaRPr>
        </a:p>
      </dgm:t>
    </dgm:pt>
    <dgm:pt modelId="{C4B82B11-90A6-4D15-B820-FF907D990465}" type="parTrans" cxnId="{AEEF4BD1-039A-4D91-8A77-8E79B6BEAA61}">
      <dgm:prSet/>
      <dgm:spPr/>
      <dgm:t>
        <a:bodyPr/>
        <a:lstStyle/>
        <a:p>
          <a:endParaRPr lang="en-US"/>
        </a:p>
      </dgm:t>
    </dgm:pt>
    <dgm:pt modelId="{DAF95119-BFD3-4445-B6F5-CFEF9BC83B7C}" type="sibTrans" cxnId="{AEEF4BD1-039A-4D91-8A77-8E79B6BEAA61}">
      <dgm:prSet/>
      <dgm:spPr/>
      <dgm:t>
        <a:bodyPr/>
        <a:lstStyle/>
        <a:p>
          <a:pPr>
            <a:lnSpc>
              <a:spcPct val="100000"/>
            </a:lnSpc>
          </a:pPr>
          <a:endParaRPr lang="en-US"/>
        </a:p>
      </dgm:t>
    </dgm:pt>
    <dgm:pt modelId="{AB7CDB26-80B7-4A78-BC76-E47D48565046}">
      <dgm:prSet phldr="0" custT="1"/>
      <dgm:spPr/>
      <dgm:t>
        <a:bodyPr/>
        <a:lstStyle/>
        <a:p>
          <a:pPr>
            <a:lnSpc>
              <a:spcPct val="100000"/>
            </a:lnSpc>
          </a:pPr>
          <a:r>
            <a:rPr lang="nl-NL" sz="1100" b="1" i="0" kern="1200" baseline="0">
              <a:solidFill>
                <a:prstClr val="black">
                  <a:hueOff val="0"/>
                  <a:satOff val="0"/>
                  <a:lumOff val="0"/>
                  <a:alphaOff val="0"/>
                </a:prstClr>
              </a:solidFill>
              <a:latin typeface="Calibri" panose="020F0502020204030204"/>
              <a:ea typeface="+mn-ea"/>
              <a:cs typeface="+mn-cs"/>
            </a:rPr>
            <a:t>Voor 50% van de 35 praktijken start er een stagiaire in het </a:t>
          </a:r>
          <a:r>
            <a:rPr lang="nl-NL" sz="1100" b="1" i="0" kern="1200" baseline="0"/>
            <a:t>najaar. Daarnaast 28% voor geen stagiaire te begeleiden. En bij 22 % is het nog onbekend, twijfelen of stellen uit wegens uitval personeel.10.10.</a:t>
          </a:r>
          <a:r>
            <a:rPr lang="nl-NL" sz="1100" b="0" i="0" kern="1200" baseline="0">
              <a:latin typeface="Calibri Light" panose="020F0302020204030204"/>
            </a:rPr>
            <a:t> </a:t>
          </a:r>
          <a:endParaRPr lang="en-US" sz="1100" b="0" kern="1200"/>
        </a:p>
      </dgm:t>
    </dgm:pt>
    <dgm:pt modelId="{28F614F6-C6FB-4AD7-9642-D83EFE4F0ADE}" type="parTrans" cxnId="{19678369-8E5F-4276-B677-212469652EFE}">
      <dgm:prSet/>
      <dgm:spPr/>
    </dgm:pt>
    <dgm:pt modelId="{30D11BD2-4BE0-4246-8530-BDF62C02202C}" type="sibTrans" cxnId="{19678369-8E5F-4276-B677-212469652EFE}">
      <dgm:prSet/>
      <dgm:spPr/>
    </dgm:pt>
    <dgm:pt modelId="{DA641FFA-873D-4848-8C2D-80B3985E3A91}" type="pres">
      <dgm:prSet presAssocID="{F569723A-46D7-4257-9B2E-84687971DF89}" presName="root" presStyleCnt="0">
        <dgm:presLayoutVars>
          <dgm:dir/>
          <dgm:resizeHandles val="exact"/>
        </dgm:presLayoutVars>
      </dgm:prSet>
      <dgm:spPr/>
    </dgm:pt>
    <dgm:pt modelId="{324A03FB-EDCE-424B-A989-C2F06C0FEA64}" type="pres">
      <dgm:prSet presAssocID="{F569723A-46D7-4257-9B2E-84687971DF89}" presName="container" presStyleCnt="0">
        <dgm:presLayoutVars>
          <dgm:dir/>
          <dgm:resizeHandles val="exact"/>
        </dgm:presLayoutVars>
      </dgm:prSet>
      <dgm:spPr/>
    </dgm:pt>
    <dgm:pt modelId="{CAB37F45-3929-430A-99E0-C32E37EA9B6C}" type="pres">
      <dgm:prSet presAssocID="{B8957450-976A-40A6-BA7E-E9D5D65BD378}" presName="compNode" presStyleCnt="0"/>
      <dgm:spPr/>
    </dgm:pt>
    <dgm:pt modelId="{F3068876-8A01-4726-B7D2-E711F5B12B11}" type="pres">
      <dgm:prSet presAssocID="{B8957450-976A-40A6-BA7E-E9D5D65BD378}" presName="iconBgRect" presStyleLbl="bgShp" presStyleIdx="0" presStyleCnt="2"/>
      <dgm:spPr/>
    </dgm:pt>
    <dgm:pt modelId="{3DFB1FCA-CE26-425F-B009-9931EC48DBE2}" type="pres">
      <dgm:prSet presAssocID="{B8957450-976A-40A6-BA7E-E9D5D65BD37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iploma Roll"/>
        </a:ext>
      </dgm:extLst>
    </dgm:pt>
    <dgm:pt modelId="{982D94E2-E025-44D4-90B2-62CBC82CC0C5}" type="pres">
      <dgm:prSet presAssocID="{B8957450-976A-40A6-BA7E-E9D5D65BD378}" presName="spaceRect" presStyleCnt="0"/>
      <dgm:spPr/>
    </dgm:pt>
    <dgm:pt modelId="{9CB96FAE-5021-4569-9C88-D5CB847A0A33}" type="pres">
      <dgm:prSet presAssocID="{B8957450-976A-40A6-BA7E-E9D5D65BD378}" presName="textRect" presStyleLbl="revTx" presStyleIdx="0" presStyleCnt="2">
        <dgm:presLayoutVars>
          <dgm:chMax val="1"/>
          <dgm:chPref val="1"/>
        </dgm:presLayoutVars>
      </dgm:prSet>
      <dgm:spPr/>
    </dgm:pt>
    <dgm:pt modelId="{097F1090-AEC9-4F39-BF22-469A26ED9B5C}" type="pres">
      <dgm:prSet presAssocID="{DAF95119-BFD3-4445-B6F5-CFEF9BC83B7C}" presName="sibTrans" presStyleLbl="sibTrans2D1" presStyleIdx="0" presStyleCnt="0"/>
      <dgm:spPr/>
    </dgm:pt>
    <dgm:pt modelId="{BC5BE5CB-2BB1-4623-83FA-A182C06900AD}" type="pres">
      <dgm:prSet presAssocID="{AB7CDB26-80B7-4A78-BC76-E47D48565046}" presName="compNode" presStyleCnt="0"/>
      <dgm:spPr/>
    </dgm:pt>
    <dgm:pt modelId="{F3FF913F-2FF7-4255-BBC3-D97DAC42E6AF}" type="pres">
      <dgm:prSet presAssocID="{AB7CDB26-80B7-4A78-BC76-E47D48565046}" presName="iconBgRect" presStyleLbl="bgShp" presStyleIdx="1" presStyleCnt="2"/>
      <dgm:spPr/>
    </dgm:pt>
    <dgm:pt modelId="{18F6D8BC-108E-4991-9448-2EF70C194BD3}" type="pres">
      <dgm:prSet presAssocID="{AB7CDB26-80B7-4A78-BC76-E47D48565046}" presName="iconRect" presStyleLbl="node1" presStyleIdx="1" presStyleCnt="2"/>
      <dgm:spPr>
        <a:blipFill>
          <a:blip xmlns:r="http://schemas.openxmlformats.org/officeDocument/2006/relationships" r:embed="rId3">
            <a:extLs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ala riunioni silhouet"/>
        </a:ext>
      </dgm:extLst>
    </dgm:pt>
    <dgm:pt modelId="{A611E8B2-31F6-41A8-AC98-974B1EEDFAFE}" type="pres">
      <dgm:prSet presAssocID="{AB7CDB26-80B7-4A78-BC76-E47D48565046}" presName="spaceRect" presStyleCnt="0"/>
      <dgm:spPr/>
    </dgm:pt>
    <dgm:pt modelId="{FFC573DE-9FAD-4372-8B3A-3EC8C53B51D8}" type="pres">
      <dgm:prSet presAssocID="{AB7CDB26-80B7-4A78-BC76-E47D48565046}" presName="textRect" presStyleLbl="revTx" presStyleIdx="1" presStyleCnt="2">
        <dgm:presLayoutVars>
          <dgm:chMax val="1"/>
          <dgm:chPref val="1"/>
        </dgm:presLayoutVars>
      </dgm:prSet>
      <dgm:spPr/>
    </dgm:pt>
  </dgm:ptLst>
  <dgm:cxnLst>
    <dgm:cxn modelId="{F019CD2B-15CB-49B2-926A-50F935CC81B0}" type="presOf" srcId="{F569723A-46D7-4257-9B2E-84687971DF89}" destId="{DA641FFA-873D-4848-8C2D-80B3985E3A91}" srcOrd="0" destOrd="0" presId="urn:microsoft.com/office/officeart/2018/2/layout/IconCircleList"/>
    <dgm:cxn modelId="{4D21A234-02FF-42F0-AEB0-7CDB41919311}" type="presOf" srcId="{AB7CDB26-80B7-4A78-BC76-E47D48565046}" destId="{FFC573DE-9FAD-4372-8B3A-3EC8C53B51D8}" srcOrd="0" destOrd="0" presId="urn:microsoft.com/office/officeart/2018/2/layout/IconCircleList"/>
    <dgm:cxn modelId="{E0CD5763-2E3F-4E54-9115-E90C0FC1A31A}" type="presOf" srcId="{DAF95119-BFD3-4445-B6F5-CFEF9BC83B7C}" destId="{097F1090-AEC9-4F39-BF22-469A26ED9B5C}" srcOrd="0" destOrd="0" presId="urn:microsoft.com/office/officeart/2018/2/layout/IconCircleList"/>
    <dgm:cxn modelId="{19678369-8E5F-4276-B677-212469652EFE}" srcId="{F569723A-46D7-4257-9B2E-84687971DF89}" destId="{AB7CDB26-80B7-4A78-BC76-E47D48565046}" srcOrd="1" destOrd="0" parTransId="{28F614F6-C6FB-4AD7-9642-D83EFE4F0ADE}" sibTransId="{30D11BD2-4BE0-4246-8530-BDF62C02202C}"/>
    <dgm:cxn modelId="{AEEF4BD1-039A-4D91-8A77-8E79B6BEAA61}" srcId="{F569723A-46D7-4257-9B2E-84687971DF89}" destId="{B8957450-976A-40A6-BA7E-E9D5D65BD378}" srcOrd="0" destOrd="0" parTransId="{C4B82B11-90A6-4D15-B820-FF907D990465}" sibTransId="{DAF95119-BFD3-4445-B6F5-CFEF9BC83B7C}"/>
    <dgm:cxn modelId="{93B776FA-ECC7-4A0F-8F75-176BF7C19B4D}" type="presOf" srcId="{B8957450-976A-40A6-BA7E-E9D5D65BD378}" destId="{9CB96FAE-5021-4569-9C88-D5CB847A0A33}" srcOrd="0" destOrd="0" presId="urn:microsoft.com/office/officeart/2018/2/layout/IconCircleList"/>
    <dgm:cxn modelId="{2018B99D-53E7-4DF6-8ED9-B6A70E6DAB6B}" type="presParOf" srcId="{DA641FFA-873D-4848-8C2D-80B3985E3A91}" destId="{324A03FB-EDCE-424B-A989-C2F06C0FEA64}" srcOrd="0" destOrd="0" presId="urn:microsoft.com/office/officeart/2018/2/layout/IconCircleList"/>
    <dgm:cxn modelId="{2839336F-D7C4-4132-BD8F-A0635AB43BCD}" type="presParOf" srcId="{324A03FB-EDCE-424B-A989-C2F06C0FEA64}" destId="{CAB37F45-3929-430A-99E0-C32E37EA9B6C}" srcOrd="0" destOrd="0" presId="urn:microsoft.com/office/officeart/2018/2/layout/IconCircleList"/>
    <dgm:cxn modelId="{B4F1590B-D1E1-483A-86FF-626D0A8DC400}" type="presParOf" srcId="{CAB37F45-3929-430A-99E0-C32E37EA9B6C}" destId="{F3068876-8A01-4726-B7D2-E711F5B12B11}" srcOrd="0" destOrd="0" presId="urn:microsoft.com/office/officeart/2018/2/layout/IconCircleList"/>
    <dgm:cxn modelId="{CED6CBE8-92B6-4325-B29F-B3F3C91B79E4}" type="presParOf" srcId="{CAB37F45-3929-430A-99E0-C32E37EA9B6C}" destId="{3DFB1FCA-CE26-425F-B009-9931EC48DBE2}" srcOrd="1" destOrd="0" presId="urn:microsoft.com/office/officeart/2018/2/layout/IconCircleList"/>
    <dgm:cxn modelId="{AFA9C110-9F82-4A36-9783-20ABB48BFDDA}" type="presParOf" srcId="{CAB37F45-3929-430A-99E0-C32E37EA9B6C}" destId="{982D94E2-E025-44D4-90B2-62CBC82CC0C5}" srcOrd="2" destOrd="0" presId="urn:microsoft.com/office/officeart/2018/2/layout/IconCircleList"/>
    <dgm:cxn modelId="{E7B4FF42-C8D8-4C1B-8F64-9D20CB0FB9A9}" type="presParOf" srcId="{CAB37F45-3929-430A-99E0-C32E37EA9B6C}" destId="{9CB96FAE-5021-4569-9C88-D5CB847A0A33}" srcOrd="3" destOrd="0" presId="urn:microsoft.com/office/officeart/2018/2/layout/IconCircleList"/>
    <dgm:cxn modelId="{7A120F63-FA07-49E1-B613-8CD5DFC57D27}" type="presParOf" srcId="{324A03FB-EDCE-424B-A989-C2F06C0FEA64}" destId="{097F1090-AEC9-4F39-BF22-469A26ED9B5C}" srcOrd="1" destOrd="0" presId="urn:microsoft.com/office/officeart/2018/2/layout/IconCircleList"/>
    <dgm:cxn modelId="{823C9AF0-4CB6-4657-8017-C6FC4999783A}" type="presParOf" srcId="{324A03FB-EDCE-424B-A989-C2F06C0FEA64}" destId="{BC5BE5CB-2BB1-4623-83FA-A182C06900AD}" srcOrd="2" destOrd="0" presId="urn:microsoft.com/office/officeart/2018/2/layout/IconCircleList"/>
    <dgm:cxn modelId="{0DF807A2-43E6-406F-8784-572611F47E44}" type="presParOf" srcId="{BC5BE5CB-2BB1-4623-83FA-A182C06900AD}" destId="{F3FF913F-2FF7-4255-BBC3-D97DAC42E6AF}" srcOrd="0" destOrd="0" presId="urn:microsoft.com/office/officeart/2018/2/layout/IconCircleList"/>
    <dgm:cxn modelId="{B187BF7B-EA7A-47DC-93EA-A3411E689F0D}" type="presParOf" srcId="{BC5BE5CB-2BB1-4623-83FA-A182C06900AD}" destId="{18F6D8BC-108E-4991-9448-2EF70C194BD3}" srcOrd="1" destOrd="0" presId="urn:microsoft.com/office/officeart/2018/2/layout/IconCircleList"/>
    <dgm:cxn modelId="{9ED818D0-2C83-4053-8812-D293B587FC2B}" type="presParOf" srcId="{BC5BE5CB-2BB1-4623-83FA-A182C06900AD}" destId="{A611E8B2-31F6-41A8-AC98-974B1EEDFAFE}" srcOrd="2" destOrd="0" presId="urn:microsoft.com/office/officeart/2018/2/layout/IconCircleList"/>
    <dgm:cxn modelId="{3D9C8C4C-8042-4933-BFB5-641E2B0AB4C2}" type="presParOf" srcId="{BC5BE5CB-2BB1-4623-83FA-A182C06900AD}" destId="{FFC573DE-9FAD-4372-8B3A-3EC8C53B51D8}"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068876-8A01-4726-B7D2-E711F5B12B11}">
      <dsp:nvSpPr>
        <dsp:cNvPr id="0" name=""/>
        <dsp:cNvSpPr/>
      </dsp:nvSpPr>
      <dsp:spPr>
        <a:xfrm>
          <a:off x="158852" y="1016390"/>
          <a:ext cx="1009738" cy="100973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FB1FCA-CE26-425F-B009-9931EC48DBE2}">
      <dsp:nvSpPr>
        <dsp:cNvPr id="0" name=""/>
        <dsp:cNvSpPr/>
      </dsp:nvSpPr>
      <dsp:spPr>
        <a:xfrm>
          <a:off x="370898" y="1228435"/>
          <a:ext cx="585648" cy="58564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B96FAE-5021-4569-9C88-D5CB847A0A33}">
      <dsp:nvSpPr>
        <dsp:cNvPr id="0" name=""/>
        <dsp:cNvSpPr/>
      </dsp:nvSpPr>
      <dsp:spPr>
        <a:xfrm>
          <a:off x="1384964" y="1016390"/>
          <a:ext cx="2380098" cy="10097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100000"/>
            </a:lnSpc>
            <a:spcBef>
              <a:spcPct val="0"/>
            </a:spcBef>
            <a:spcAft>
              <a:spcPct val="35000"/>
            </a:spcAft>
            <a:buNone/>
          </a:pPr>
          <a:r>
            <a:rPr lang="nl-NL" sz="1300" b="1" i="0" kern="1200" baseline="0"/>
            <a:t>Afhankelijk van de duur van de stage </a:t>
          </a:r>
          <a:r>
            <a:rPr lang="nl-NL" sz="1300" b="1" i="0" kern="1200" baseline="0">
              <a:solidFill>
                <a:prstClr val="black">
                  <a:hueOff val="0"/>
                  <a:satOff val="0"/>
                  <a:lumOff val="0"/>
                  <a:alphaOff val="0"/>
                </a:prstClr>
              </a:solidFill>
              <a:latin typeface="Calibri" panose="020F0502020204030204"/>
              <a:ea typeface="+mn-ea"/>
              <a:cs typeface="+mn-cs"/>
            </a:rPr>
            <a:t>worden er 1 a 2 stagiaires per jaar opgeleid in de praktijken. Met uitzonderingen van praktijken, i.c.m. de HAPA.</a:t>
          </a:r>
          <a:endParaRPr lang="en-US" sz="1300" b="1" i="0" kern="1200" baseline="0">
            <a:solidFill>
              <a:prstClr val="black">
                <a:hueOff val="0"/>
                <a:satOff val="0"/>
                <a:lumOff val="0"/>
                <a:alphaOff val="0"/>
              </a:prstClr>
            </a:solidFill>
            <a:latin typeface="Calibri" panose="020F0502020204030204"/>
            <a:ea typeface="+mn-ea"/>
            <a:cs typeface="+mn-cs"/>
          </a:endParaRPr>
        </a:p>
      </dsp:txBody>
      <dsp:txXfrm>
        <a:off x="1384964" y="1016390"/>
        <a:ext cx="2380098" cy="1009738"/>
      </dsp:txXfrm>
    </dsp:sp>
    <dsp:sp modelId="{F3FF913F-2FF7-4255-BBC3-D97DAC42E6AF}">
      <dsp:nvSpPr>
        <dsp:cNvPr id="0" name=""/>
        <dsp:cNvSpPr/>
      </dsp:nvSpPr>
      <dsp:spPr>
        <a:xfrm>
          <a:off x="4179777" y="1016390"/>
          <a:ext cx="1009738" cy="100973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F6D8BC-108E-4991-9448-2EF70C194BD3}">
      <dsp:nvSpPr>
        <dsp:cNvPr id="0" name=""/>
        <dsp:cNvSpPr/>
      </dsp:nvSpPr>
      <dsp:spPr>
        <a:xfrm>
          <a:off x="4391822" y="1228435"/>
          <a:ext cx="585648" cy="585648"/>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C573DE-9FAD-4372-8B3A-3EC8C53B51D8}">
      <dsp:nvSpPr>
        <dsp:cNvPr id="0" name=""/>
        <dsp:cNvSpPr/>
      </dsp:nvSpPr>
      <dsp:spPr>
        <a:xfrm>
          <a:off x="5405888" y="1016390"/>
          <a:ext cx="2380098" cy="10097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nl-NL" sz="1100" b="1" i="0" kern="1200" baseline="0">
              <a:solidFill>
                <a:prstClr val="black">
                  <a:hueOff val="0"/>
                  <a:satOff val="0"/>
                  <a:lumOff val="0"/>
                  <a:alphaOff val="0"/>
                </a:prstClr>
              </a:solidFill>
              <a:latin typeface="Calibri" panose="020F0502020204030204"/>
              <a:ea typeface="+mn-ea"/>
              <a:cs typeface="+mn-cs"/>
            </a:rPr>
            <a:t>Voor 50% van de 35 praktijken start er een stagiaire in het </a:t>
          </a:r>
          <a:r>
            <a:rPr lang="nl-NL" sz="1100" b="1" i="0" kern="1200" baseline="0"/>
            <a:t>najaar. Daarnaast 28% voor geen stagiaire te begeleiden. En bij 22 % is het nog onbekend, twijfelen of stellen uit wegens uitval personeel.10.10.</a:t>
          </a:r>
          <a:r>
            <a:rPr lang="nl-NL" sz="1100" b="0" i="0" kern="1200" baseline="0">
              <a:latin typeface="Calibri Light" panose="020F0302020204030204"/>
            </a:rPr>
            <a:t> </a:t>
          </a:r>
          <a:endParaRPr lang="en-US" sz="1100" b="0" kern="1200"/>
        </a:p>
      </dsp:txBody>
      <dsp:txXfrm>
        <a:off x="5405888" y="1016390"/>
        <a:ext cx="2380098" cy="1009738"/>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451F736-ABD2-4D12-83C5-02360D2A61BC}" type="datetimeFigureOut">
              <a:rPr lang="nl-NL" smtClean="0"/>
              <a:t>9-10-2023</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BFF75F-22B7-422D-8F65-BD358A318077}" type="slidenum">
              <a:rPr lang="nl-NL" smtClean="0"/>
              <a:t>‹nr.›</a:t>
            </a:fld>
            <a:endParaRPr lang="nl-NL"/>
          </a:p>
        </p:txBody>
      </p:sp>
    </p:spTree>
    <p:extLst>
      <p:ext uri="{BB962C8B-B14F-4D97-AF65-F5344CB8AC3E}">
        <p14:creationId xmlns:p14="http://schemas.microsoft.com/office/powerpoint/2010/main" val="701094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9E1143-1617-4B21-BE1D-25B4841721E3}" type="datetimeFigureOut">
              <a:rPr lang="nl-NL" smtClean="0"/>
              <a:t>9-10-2023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B8DF1D-65FD-40E6-B139-0C20FEE86C66}" type="slidenum">
              <a:rPr lang="nl-NL" smtClean="0"/>
              <a:t>‹nr.›</a:t>
            </a:fld>
            <a:endParaRPr lang="nl-NL"/>
          </a:p>
        </p:txBody>
      </p:sp>
    </p:spTree>
    <p:extLst>
      <p:ext uri="{BB962C8B-B14F-4D97-AF65-F5344CB8AC3E}">
        <p14:creationId xmlns:p14="http://schemas.microsoft.com/office/powerpoint/2010/main" val="171049371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7" name="37B808FE-7CC4-4C0E-9976-E6C55F5FF235" descr="EE2FB019-ABEC-43F4-B284-4C5AD37FF2D7@fritz"/>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 y="1713649"/>
            <a:ext cx="12191999" cy="4471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5386652" y="2790631"/>
            <a:ext cx="6447905" cy="725199"/>
          </a:xfrm>
        </p:spPr>
        <p:txBody>
          <a:bodyPr anchor="b">
            <a:normAutofit/>
          </a:bodyPr>
          <a:lstStyle>
            <a:lvl1pPr algn="l">
              <a:defRPr sz="4400">
                <a:solidFill>
                  <a:schemeClr val="accent1"/>
                </a:solidFill>
                <a:effectLst>
                  <a:outerShdw blurRad="38100" dist="38100" dir="2700000" algn="tl">
                    <a:srgbClr val="000000">
                      <a:alpha val="43137"/>
                    </a:srgbClr>
                  </a:outerShdw>
                </a:effectLst>
              </a:defRPr>
            </a:lvl1pPr>
          </a:lstStyle>
          <a:p>
            <a:r>
              <a:rPr lang="nl-NL"/>
              <a:t>Klik om de stijl te bewerken</a:t>
            </a:r>
          </a:p>
        </p:txBody>
      </p:sp>
      <p:sp>
        <p:nvSpPr>
          <p:cNvPr id="3" name="Ondertitel 2"/>
          <p:cNvSpPr>
            <a:spLocks noGrp="1"/>
          </p:cNvSpPr>
          <p:nvPr>
            <p:ph type="subTitle" idx="1"/>
          </p:nvPr>
        </p:nvSpPr>
        <p:spPr>
          <a:xfrm>
            <a:off x="5386652" y="3618665"/>
            <a:ext cx="6805353" cy="529387"/>
          </a:xfrm>
        </p:spPr>
        <p:txBody>
          <a:bodyPr>
            <a:noAutofit/>
          </a:bodyPr>
          <a:lstStyle>
            <a:lvl1pPr marL="0" indent="0" algn="l">
              <a:buNone/>
              <a:defRPr sz="2800">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19BB796E-CE9D-4C7A-B9E8-8AC011C11DF5}" type="datetime1">
              <a:rPr lang="nl-NL" smtClean="0"/>
              <a:t>9-10-2023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7667BEC-0511-4721-880C-282B0BD3357A}" type="slidenum">
              <a:rPr lang="nl-NL" smtClean="0"/>
              <a:t>‹nr.›</a:t>
            </a:fld>
            <a:endParaRPr lang="nl-NL"/>
          </a:p>
        </p:txBody>
      </p:sp>
      <p:pic>
        <p:nvPicPr>
          <p:cNvPr id="9" name="6EC1FB38-1D36-4BE3-8121-0669F6E98D45" descr="A158B21F-285A-4A83-A9F2-670D26165D97@fritz"/>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825723" y="477191"/>
            <a:ext cx="2886007" cy="678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1826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B2BF3F-0A4B-471A-8BC0-00A9CEC46135}"/>
              </a:ext>
            </a:extLst>
          </p:cNvPr>
          <p:cNvSpPr txBox="1">
            <a:spLocks noGrp="1"/>
          </p:cNvSpPr>
          <p:nvPr>
            <p:ph type="title"/>
          </p:nvPr>
        </p:nvSpPr>
        <p:spPr/>
        <p:txBody>
          <a:bodyPr/>
          <a:lstStyle>
            <a:lvl1pPr>
              <a:defRPr/>
            </a:lvl1pPr>
          </a:lstStyle>
          <a:p>
            <a:pPr lvl="0"/>
            <a:r>
              <a:rPr lang="nl-NL"/>
              <a:t>Klik om stijl te bewerken</a:t>
            </a:r>
          </a:p>
        </p:txBody>
      </p:sp>
      <p:sp>
        <p:nvSpPr>
          <p:cNvPr id="3" name="Tijdelijke aanduiding voor inhoud 2">
            <a:extLst>
              <a:ext uri="{FF2B5EF4-FFF2-40B4-BE49-F238E27FC236}">
                <a16:creationId xmlns:a16="http://schemas.microsoft.com/office/drawing/2014/main" id="{9F9870D8-9357-4961-B4FA-0130A6E68A1A}"/>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168CB4F-AD99-4786-ADEB-3DBDE16830B9}"/>
              </a:ext>
            </a:extLst>
          </p:cNvPr>
          <p:cNvSpPr txBox="1">
            <a:spLocks noGrp="1"/>
          </p:cNvSpPr>
          <p:nvPr>
            <p:ph type="dt" sz="half" idx="7"/>
          </p:nvPr>
        </p:nvSpPr>
        <p:spPr/>
        <p:txBody>
          <a:bodyPr/>
          <a:lstStyle>
            <a:lvl1pPr>
              <a:defRPr/>
            </a:lvl1pPr>
          </a:lstStyle>
          <a:p>
            <a:pPr lvl="0"/>
            <a:fld id="{E872C200-4D21-4441-986A-12A9190A7E63}" type="datetime1">
              <a:rPr lang="nl-NL"/>
              <a:pPr lvl="0"/>
              <a:t>9-10-2023</a:t>
            </a:fld>
            <a:endParaRPr lang="nl-NL"/>
          </a:p>
        </p:txBody>
      </p:sp>
      <p:sp>
        <p:nvSpPr>
          <p:cNvPr id="5" name="Tijdelijke aanduiding voor voettekst 4">
            <a:extLst>
              <a:ext uri="{FF2B5EF4-FFF2-40B4-BE49-F238E27FC236}">
                <a16:creationId xmlns:a16="http://schemas.microsoft.com/office/drawing/2014/main" id="{F5F9815D-B082-4A11-A8E6-26045CF7F196}"/>
              </a:ext>
            </a:extLst>
          </p:cNvPr>
          <p:cNvSpPr txBox="1">
            <a:spLocks noGrp="1"/>
          </p:cNvSpPr>
          <p:nvPr>
            <p:ph type="ftr" sz="quarter" idx="9"/>
          </p:nvPr>
        </p:nvSpPr>
        <p:spPr/>
        <p:txBody>
          <a:bodyPr/>
          <a:lstStyle>
            <a:lvl1pPr>
              <a:defRPr/>
            </a:lvl1pPr>
          </a:lstStyle>
          <a:p>
            <a:pPr lvl="0"/>
            <a:endParaRPr lang="nl-NL"/>
          </a:p>
        </p:txBody>
      </p:sp>
      <p:sp>
        <p:nvSpPr>
          <p:cNvPr id="6" name="Tijdelijke aanduiding voor dianummer 5">
            <a:extLst>
              <a:ext uri="{FF2B5EF4-FFF2-40B4-BE49-F238E27FC236}">
                <a16:creationId xmlns:a16="http://schemas.microsoft.com/office/drawing/2014/main" id="{C7F45F81-8D91-4F16-8660-B2E20765CD74}"/>
              </a:ext>
            </a:extLst>
          </p:cNvPr>
          <p:cNvSpPr txBox="1">
            <a:spLocks noGrp="1"/>
          </p:cNvSpPr>
          <p:nvPr>
            <p:ph type="sldNum" sz="quarter" idx="8"/>
          </p:nvPr>
        </p:nvSpPr>
        <p:spPr/>
        <p:txBody>
          <a:bodyPr/>
          <a:lstStyle>
            <a:lvl1pPr>
              <a:defRPr/>
            </a:lvl1pPr>
          </a:lstStyle>
          <a:p>
            <a:pPr lvl="0"/>
            <a:fld id="{C57676A2-9AB1-4070-A6ED-BF5BFDC985C5}" type="slidenum">
              <a:t>‹nr.›</a:t>
            </a:fld>
            <a:endParaRPr lang="nl-NL"/>
          </a:p>
        </p:txBody>
      </p:sp>
    </p:spTree>
    <p:extLst>
      <p:ext uri="{BB962C8B-B14F-4D97-AF65-F5344CB8AC3E}">
        <p14:creationId xmlns:p14="http://schemas.microsoft.com/office/powerpoint/2010/main" val="107379036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BCDCD3-984F-4D65-996C-69C8385690B1}"/>
              </a:ext>
            </a:extLst>
          </p:cNvPr>
          <p:cNvSpPr txBox="1">
            <a:spLocks noGrp="1"/>
          </p:cNvSpPr>
          <p:nvPr>
            <p:ph type="title"/>
          </p:nvPr>
        </p:nvSpPr>
        <p:spPr>
          <a:xfrm>
            <a:off x="831847" y="1709735"/>
            <a:ext cx="10515600" cy="2852735"/>
          </a:xfrm>
        </p:spPr>
        <p:txBody>
          <a:bodyPr anchor="b"/>
          <a:lstStyle>
            <a:lvl1pPr>
              <a:defRPr sz="6000"/>
            </a:lvl1pPr>
          </a:lstStyle>
          <a:p>
            <a:pPr lvl="0"/>
            <a:r>
              <a:rPr lang="nl-NL"/>
              <a:t>Klik om stijl te bewerken</a:t>
            </a:r>
          </a:p>
        </p:txBody>
      </p:sp>
      <p:sp>
        <p:nvSpPr>
          <p:cNvPr id="3" name="Tijdelijke aanduiding voor tekst 2">
            <a:extLst>
              <a:ext uri="{FF2B5EF4-FFF2-40B4-BE49-F238E27FC236}">
                <a16:creationId xmlns:a16="http://schemas.microsoft.com/office/drawing/2014/main" id="{38F9DB60-0705-4A7C-B7BC-6C99534138CB}"/>
              </a:ext>
            </a:extLst>
          </p:cNvPr>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661F5E48-8DFE-4F88-ACC6-3ABB5DCE3185}"/>
              </a:ext>
            </a:extLst>
          </p:cNvPr>
          <p:cNvSpPr txBox="1">
            <a:spLocks noGrp="1"/>
          </p:cNvSpPr>
          <p:nvPr>
            <p:ph type="dt" sz="half" idx="7"/>
          </p:nvPr>
        </p:nvSpPr>
        <p:spPr/>
        <p:txBody>
          <a:bodyPr/>
          <a:lstStyle>
            <a:lvl1pPr>
              <a:defRPr/>
            </a:lvl1pPr>
          </a:lstStyle>
          <a:p>
            <a:pPr lvl="0"/>
            <a:fld id="{02151761-7AE3-4D56-9057-449BE19263AA}" type="datetime1">
              <a:rPr lang="nl-NL"/>
              <a:pPr lvl="0"/>
              <a:t>9-10-2023</a:t>
            </a:fld>
            <a:endParaRPr lang="nl-NL"/>
          </a:p>
        </p:txBody>
      </p:sp>
      <p:sp>
        <p:nvSpPr>
          <p:cNvPr id="5" name="Tijdelijke aanduiding voor voettekst 4">
            <a:extLst>
              <a:ext uri="{FF2B5EF4-FFF2-40B4-BE49-F238E27FC236}">
                <a16:creationId xmlns:a16="http://schemas.microsoft.com/office/drawing/2014/main" id="{28260F88-19A8-4121-BBC8-BC91AC97F647}"/>
              </a:ext>
            </a:extLst>
          </p:cNvPr>
          <p:cNvSpPr txBox="1">
            <a:spLocks noGrp="1"/>
          </p:cNvSpPr>
          <p:nvPr>
            <p:ph type="ftr" sz="quarter" idx="9"/>
          </p:nvPr>
        </p:nvSpPr>
        <p:spPr/>
        <p:txBody>
          <a:bodyPr/>
          <a:lstStyle>
            <a:lvl1pPr>
              <a:defRPr/>
            </a:lvl1pPr>
          </a:lstStyle>
          <a:p>
            <a:pPr lvl="0"/>
            <a:endParaRPr lang="nl-NL"/>
          </a:p>
        </p:txBody>
      </p:sp>
      <p:sp>
        <p:nvSpPr>
          <p:cNvPr id="6" name="Tijdelijke aanduiding voor dianummer 5">
            <a:extLst>
              <a:ext uri="{FF2B5EF4-FFF2-40B4-BE49-F238E27FC236}">
                <a16:creationId xmlns:a16="http://schemas.microsoft.com/office/drawing/2014/main" id="{7F0FE51E-BB3A-4D51-AA20-A2DAFAB4685C}"/>
              </a:ext>
            </a:extLst>
          </p:cNvPr>
          <p:cNvSpPr txBox="1">
            <a:spLocks noGrp="1"/>
          </p:cNvSpPr>
          <p:nvPr>
            <p:ph type="sldNum" sz="quarter" idx="8"/>
          </p:nvPr>
        </p:nvSpPr>
        <p:spPr/>
        <p:txBody>
          <a:bodyPr/>
          <a:lstStyle>
            <a:lvl1pPr>
              <a:defRPr/>
            </a:lvl1pPr>
          </a:lstStyle>
          <a:p>
            <a:pPr lvl="0"/>
            <a:fld id="{69917A59-21DB-454B-8A3F-E62DA6735A78}" type="slidenum">
              <a:t>‹nr.›</a:t>
            </a:fld>
            <a:endParaRPr lang="nl-NL"/>
          </a:p>
        </p:txBody>
      </p:sp>
    </p:spTree>
    <p:extLst>
      <p:ext uri="{BB962C8B-B14F-4D97-AF65-F5344CB8AC3E}">
        <p14:creationId xmlns:p14="http://schemas.microsoft.com/office/powerpoint/2010/main" val="1238049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3E89CD-B73C-4CFC-8292-4C960712E6A6}"/>
              </a:ext>
            </a:extLst>
          </p:cNvPr>
          <p:cNvSpPr txBox="1">
            <a:spLocks noGrp="1"/>
          </p:cNvSpPr>
          <p:nvPr>
            <p:ph type="title"/>
          </p:nvPr>
        </p:nvSpPr>
        <p:spPr/>
        <p:txBody>
          <a:bodyPr/>
          <a:lstStyle>
            <a:lvl1pPr>
              <a:defRPr/>
            </a:lvl1pPr>
          </a:lstStyle>
          <a:p>
            <a:pPr lvl="0"/>
            <a:r>
              <a:rPr lang="nl-NL"/>
              <a:t>Klik om stijl te bewerken</a:t>
            </a:r>
          </a:p>
        </p:txBody>
      </p:sp>
      <p:sp>
        <p:nvSpPr>
          <p:cNvPr id="3" name="Tijdelijke aanduiding voor inhoud 2">
            <a:extLst>
              <a:ext uri="{FF2B5EF4-FFF2-40B4-BE49-F238E27FC236}">
                <a16:creationId xmlns:a16="http://schemas.microsoft.com/office/drawing/2014/main" id="{3AF3F542-D8E1-42E5-9784-D943D3D6AA64}"/>
              </a:ext>
            </a:extLst>
          </p:cNvPr>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AFD934DF-1CA6-4520-8B33-E1ABCE309A9D}"/>
              </a:ext>
            </a:extLst>
          </p:cNvPr>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7D7F3818-86BF-4471-BEA6-2F5276A80CE5}"/>
              </a:ext>
            </a:extLst>
          </p:cNvPr>
          <p:cNvSpPr txBox="1">
            <a:spLocks noGrp="1"/>
          </p:cNvSpPr>
          <p:nvPr>
            <p:ph type="dt" sz="half" idx="7"/>
          </p:nvPr>
        </p:nvSpPr>
        <p:spPr/>
        <p:txBody>
          <a:bodyPr/>
          <a:lstStyle>
            <a:lvl1pPr>
              <a:defRPr/>
            </a:lvl1pPr>
          </a:lstStyle>
          <a:p>
            <a:pPr lvl="0"/>
            <a:fld id="{818A33B3-7EDA-42A4-9902-7FA956845299}" type="datetime1">
              <a:rPr lang="nl-NL"/>
              <a:pPr lvl="0"/>
              <a:t>9-10-2023</a:t>
            </a:fld>
            <a:endParaRPr lang="nl-NL"/>
          </a:p>
        </p:txBody>
      </p:sp>
      <p:sp>
        <p:nvSpPr>
          <p:cNvPr id="6" name="Tijdelijke aanduiding voor voettekst 5">
            <a:extLst>
              <a:ext uri="{FF2B5EF4-FFF2-40B4-BE49-F238E27FC236}">
                <a16:creationId xmlns:a16="http://schemas.microsoft.com/office/drawing/2014/main" id="{71A787F8-2432-4C9B-A6C8-EFDB5503FD03}"/>
              </a:ext>
            </a:extLst>
          </p:cNvPr>
          <p:cNvSpPr txBox="1">
            <a:spLocks noGrp="1"/>
          </p:cNvSpPr>
          <p:nvPr>
            <p:ph type="ftr" sz="quarter" idx="9"/>
          </p:nvPr>
        </p:nvSpPr>
        <p:spPr/>
        <p:txBody>
          <a:bodyPr/>
          <a:lstStyle>
            <a:lvl1pPr>
              <a:defRPr/>
            </a:lvl1pPr>
          </a:lstStyle>
          <a:p>
            <a:pPr lvl="0"/>
            <a:endParaRPr lang="nl-NL"/>
          </a:p>
        </p:txBody>
      </p:sp>
      <p:sp>
        <p:nvSpPr>
          <p:cNvPr id="7" name="Tijdelijke aanduiding voor dianummer 6">
            <a:extLst>
              <a:ext uri="{FF2B5EF4-FFF2-40B4-BE49-F238E27FC236}">
                <a16:creationId xmlns:a16="http://schemas.microsoft.com/office/drawing/2014/main" id="{3C19DD9E-3B8D-4737-B6FE-812075B4FFDA}"/>
              </a:ext>
            </a:extLst>
          </p:cNvPr>
          <p:cNvSpPr txBox="1">
            <a:spLocks noGrp="1"/>
          </p:cNvSpPr>
          <p:nvPr>
            <p:ph type="sldNum" sz="quarter" idx="8"/>
          </p:nvPr>
        </p:nvSpPr>
        <p:spPr/>
        <p:txBody>
          <a:bodyPr/>
          <a:lstStyle>
            <a:lvl1pPr>
              <a:defRPr/>
            </a:lvl1pPr>
          </a:lstStyle>
          <a:p>
            <a:pPr lvl="0"/>
            <a:fld id="{F3863A9D-3F05-4FFE-9270-51FB428C66D8}" type="slidenum">
              <a:t>‹nr.›</a:t>
            </a:fld>
            <a:endParaRPr lang="nl-NL"/>
          </a:p>
        </p:txBody>
      </p:sp>
    </p:spTree>
    <p:extLst>
      <p:ext uri="{BB962C8B-B14F-4D97-AF65-F5344CB8AC3E}">
        <p14:creationId xmlns:p14="http://schemas.microsoft.com/office/powerpoint/2010/main" val="18921273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8331F2-6420-486C-8101-801BDB07976C}"/>
              </a:ext>
            </a:extLst>
          </p:cNvPr>
          <p:cNvSpPr txBox="1">
            <a:spLocks noGrp="1"/>
          </p:cNvSpPr>
          <p:nvPr>
            <p:ph type="title"/>
          </p:nvPr>
        </p:nvSpPr>
        <p:spPr>
          <a:xfrm>
            <a:off x="839784" y="365129"/>
            <a:ext cx="10515600" cy="1325559"/>
          </a:xfrm>
        </p:spPr>
        <p:txBody>
          <a:bodyPr/>
          <a:lstStyle>
            <a:lvl1pPr>
              <a:defRPr/>
            </a:lvl1pPr>
          </a:lstStyle>
          <a:p>
            <a:pPr lvl="0"/>
            <a:r>
              <a:rPr lang="nl-NL"/>
              <a:t>Klik om stijl te bewerken</a:t>
            </a:r>
          </a:p>
        </p:txBody>
      </p:sp>
      <p:sp>
        <p:nvSpPr>
          <p:cNvPr id="3" name="Tijdelijke aanduiding voor tekst 2">
            <a:extLst>
              <a:ext uri="{FF2B5EF4-FFF2-40B4-BE49-F238E27FC236}">
                <a16:creationId xmlns:a16="http://schemas.microsoft.com/office/drawing/2014/main" id="{37E3BF2B-532D-484C-96D7-90932EA8062D}"/>
              </a:ext>
            </a:extLst>
          </p:cNvPr>
          <p:cNvSpPr txBox="1">
            <a:spLocks noGrp="1"/>
          </p:cNvSpPr>
          <p:nvPr>
            <p:ph type="body" idx="1"/>
          </p:nvPr>
        </p:nvSpPr>
        <p:spPr>
          <a:xfrm>
            <a:off x="839784" y="1681160"/>
            <a:ext cx="5157782" cy="823910"/>
          </a:xfrm>
        </p:spPr>
        <p:txBody>
          <a:bodyPr anchor="b"/>
          <a:lstStyle>
            <a:lvl1pPr marL="0" indent="0">
              <a:buNone/>
              <a:defRPr sz="2400" b="1"/>
            </a:lvl1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D251B325-72F0-48E9-94DB-D045428EF08D}"/>
              </a:ext>
            </a:extLst>
          </p:cNvPr>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DE87F1B1-2D17-4593-96E9-34274024D306}"/>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AE71E64A-632F-4F6E-AC22-A4102A9DF197}"/>
              </a:ext>
            </a:extLst>
          </p:cNvPr>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0FAB5E9B-C615-4C56-B41A-4E23005027A0}"/>
              </a:ext>
            </a:extLst>
          </p:cNvPr>
          <p:cNvSpPr txBox="1">
            <a:spLocks noGrp="1"/>
          </p:cNvSpPr>
          <p:nvPr>
            <p:ph type="dt" sz="half" idx="7"/>
          </p:nvPr>
        </p:nvSpPr>
        <p:spPr/>
        <p:txBody>
          <a:bodyPr/>
          <a:lstStyle>
            <a:lvl1pPr>
              <a:defRPr/>
            </a:lvl1pPr>
          </a:lstStyle>
          <a:p>
            <a:pPr lvl="0"/>
            <a:fld id="{FFB11D29-889B-4093-8680-FD2B76085C09}" type="datetime1">
              <a:rPr lang="nl-NL"/>
              <a:pPr lvl="0"/>
              <a:t>9-10-2023</a:t>
            </a:fld>
            <a:endParaRPr lang="nl-NL"/>
          </a:p>
        </p:txBody>
      </p:sp>
      <p:sp>
        <p:nvSpPr>
          <p:cNvPr id="8" name="Tijdelijke aanduiding voor voettekst 7">
            <a:extLst>
              <a:ext uri="{FF2B5EF4-FFF2-40B4-BE49-F238E27FC236}">
                <a16:creationId xmlns:a16="http://schemas.microsoft.com/office/drawing/2014/main" id="{AD63DA44-2E0B-410F-B2F9-B084D61E08EE}"/>
              </a:ext>
            </a:extLst>
          </p:cNvPr>
          <p:cNvSpPr txBox="1">
            <a:spLocks noGrp="1"/>
          </p:cNvSpPr>
          <p:nvPr>
            <p:ph type="ftr" sz="quarter" idx="9"/>
          </p:nvPr>
        </p:nvSpPr>
        <p:spPr/>
        <p:txBody>
          <a:bodyPr/>
          <a:lstStyle>
            <a:lvl1pPr>
              <a:defRPr/>
            </a:lvl1pPr>
          </a:lstStyle>
          <a:p>
            <a:pPr lvl="0"/>
            <a:endParaRPr lang="nl-NL"/>
          </a:p>
        </p:txBody>
      </p:sp>
      <p:sp>
        <p:nvSpPr>
          <p:cNvPr id="9" name="Tijdelijke aanduiding voor dianummer 8">
            <a:extLst>
              <a:ext uri="{FF2B5EF4-FFF2-40B4-BE49-F238E27FC236}">
                <a16:creationId xmlns:a16="http://schemas.microsoft.com/office/drawing/2014/main" id="{B8675738-5278-423F-8B78-361CB4C7463C}"/>
              </a:ext>
            </a:extLst>
          </p:cNvPr>
          <p:cNvSpPr txBox="1">
            <a:spLocks noGrp="1"/>
          </p:cNvSpPr>
          <p:nvPr>
            <p:ph type="sldNum" sz="quarter" idx="8"/>
          </p:nvPr>
        </p:nvSpPr>
        <p:spPr/>
        <p:txBody>
          <a:bodyPr/>
          <a:lstStyle>
            <a:lvl1pPr>
              <a:defRPr/>
            </a:lvl1pPr>
          </a:lstStyle>
          <a:p>
            <a:pPr lvl="0"/>
            <a:fld id="{98CACC9F-A8F3-4B45-8D2A-74A1039076EE}" type="slidenum">
              <a:t>‹nr.›</a:t>
            </a:fld>
            <a:endParaRPr lang="nl-NL"/>
          </a:p>
        </p:txBody>
      </p:sp>
    </p:spTree>
    <p:extLst>
      <p:ext uri="{BB962C8B-B14F-4D97-AF65-F5344CB8AC3E}">
        <p14:creationId xmlns:p14="http://schemas.microsoft.com/office/powerpoint/2010/main" val="919866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7CB46D-7A14-40BB-B766-FBF77998723A}"/>
              </a:ext>
            </a:extLst>
          </p:cNvPr>
          <p:cNvSpPr txBox="1">
            <a:spLocks noGrp="1"/>
          </p:cNvSpPr>
          <p:nvPr>
            <p:ph type="title"/>
          </p:nvPr>
        </p:nvSpPr>
        <p:spPr/>
        <p:txBody>
          <a:bodyPr/>
          <a:lstStyle>
            <a:lvl1pPr>
              <a:defRPr/>
            </a:lvl1pPr>
          </a:lstStyle>
          <a:p>
            <a:pPr lvl="0"/>
            <a:r>
              <a:rPr lang="nl-NL"/>
              <a:t>Klik om stijl te bewerken</a:t>
            </a:r>
          </a:p>
        </p:txBody>
      </p:sp>
      <p:sp>
        <p:nvSpPr>
          <p:cNvPr id="3" name="Tijdelijke aanduiding voor datum 2">
            <a:extLst>
              <a:ext uri="{FF2B5EF4-FFF2-40B4-BE49-F238E27FC236}">
                <a16:creationId xmlns:a16="http://schemas.microsoft.com/office/drawing/2014/main" id="{393BCA5D-EC64-42C1-A298-C4880C9E9643}"/>
              </a:ext>
            </a:extLst>
          </p:cNvPr>
          <p:cNvSpPr txBox="1">
            <a:spLocks noGrp="1"/>
          </p:cNvSpPr>
          <p:nvPr>
            <p:ph type="dt" sz="half" idx="7"/>
          </p:nvPr>
        </p:nvSpPr>
        <p:spPr/>
        <p:txBody>
          <a:bodyPr/>
          <a:lstStyle>
            <a:lvl1pPr>
              <a:defRPr/>
            </a:lvl1pPr>
          </a:lstStyle>
          <a:p>
            <a:pPr lvl="0"/>
            <a:fld id="{DED598AA-BE44-4F1C-B935-313E698E3AB0}" type="datetime1">
              <a:rPr lang="nl-NL"/>
              <a:pPr lvl="0"/>
              <a:t>9-10-2023</a:t>
            </a:fld>
            <a:endParaRPr lang="nl-NL"/>
          </a:p>
        </p:txBody>
      </p:sp>
      <p:sp>
        <p:nvSpPr>
          <p:cNvPr id="4" name="Tijdelijke aanduiding voor voettekst 3">
            <a:extLst>
              <a:ext uri="{FF2B5EF4-FFF2-40B4-BE49-F238E27FC236}">
                <a16:creationId xmlns:a16="http://schemas.microsoft.com/office/drawing/2014/main" id="{F6FB9F42-9C8F-4A0D-ABF0-2983F822EB10}"/>
              </a:ext>
            </a:extLst>
          </p:cNvPr>
          <p:cNvSpPr txBox="1">
            <a:spLocks noGrp="1"/>
          </p:cNvSpPr>
          <p:nvPr>
            <p:ph type="ftr" sz="quarter" idx="9"/>
          </p:nvPr>
        </p:nvSpPr>
        <p:spPr/>
        <p:txBody>
          <a:bodyPr/>
          <a:lstStyle>
            <a:lvl1pPr>
              <a:defRPr/>
            </a:lvl1pPr>
          </a:lstStyle>
          <a:p>
            <a:pPr lvl="0"/>
            <a:endParaRPr lang="nl-NL"/>
          </a:p>
        </p:txBody>
      </p:sp>
      <p:sp>
        <p:nvSpPr>
          <p:cNvPr id="5" name="Tijdelijke aanduiding voor dianummer 4">
            <a:extLst>
              <a:ext uri="{FF2B5EF4-FFF2-40B4-BE49-F238E27FC236}">
                <a16:creationId xmlns:a16="http://schemas.microsoft.com/office/drawing/2014/main" id="{F867130C-AA5D-48E2-87E0-3F8100205DCE}"/>
              </a:ext>
            </a:extLst>
          </p:cNvPr>
          <p:cNvSpPr txBox="1">
            <a:spLocks noGrp="1"/>
          </p:cNvSpPr>
          <p:nvPr>
            <p:ph type="sldNum" sz="quarter" idx="8"/>
          </p:nvPr>
        </p:nvSpPr>
        <p:spPr/>
        <p:txBody>
          <a:bodyPr/>
          <a:lstStyle>
            <a:lvl1pPr>
              <a:defRPr/>
            </a:lvl1pPr>
          </a:lstStyle>
          <a:p>
            <a:pPr lvl="0"/>
            <a:fld id="{F84F13D5-4315-4DA8-A9CB-10963801A621}" type="slidenum">
              <a:t>‹nr.›</a:t>
            </a:fld>
            <a:endParaRPr lang="nl-NL"/>
          </a:p>
        </p:txBody>
      </p:sp>
    </p:spTree>
    <p:extLst>
      <p:ext uri="{BB962C8B-B14F-4D97-AF65-F5344CB8AC3E}">
        <p14:creationId xmlns:p14="http://schemas.microsoft.com/office/powerpoint/2010/main" val="23891630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B1FF83B9-9D7E-4053-95C2-88F8369546B3}"/>
              </a:ext>
            </a:extLst>
          </p:cNvPr>
          <p:cNvSpPr txBox="1">
            <a:spLocks noGrp="1"/>
          </p:cNvSpPr>
          <p:nvPr>
            <p:ph type="dt" sz="half" idx="7"/>
          </p:nvPr>
        </p:nvSpPr>
        <p:spPr/>
        <p:txBody>
          <a:bodyPr/>
          <a:lstStyle>
            <a:lvl1pPr>
              <a:defRPr/>
            </a:lvl1pPr>
          </a:lstStyle>
          <a:p>
            <a:pPr lvl="0"/>
            <a:fld id="{A14DF2E5-964E-46B9-B226-C4FADF8CD295}" type="datetime1">
              <a:rPr lang="nl-NL"/>
              <a:pPr lvl="0"/>
              <a:t>9-10-2023</a:t>
            </a:fld>
            <a:endParaRPr lang="nl-NL"/>
          </a:p>
        </p:txBody>
      </p:sp>
      <p:sp>
        <p:nvSpPr>
          <p:cNvPr id="3" name="Tijdelijke aanduiding voor voettekst 2">
            <a:extLst>
              <a:ext uri="{FF2B5EF4-FFF2-40B4-BE49-F238E27FC236}">
                <a16:creationId xmlns:a16="http://schemas.microsoft.com/office/drawing/2014/main" id="{1F0B9335-58A8-4D2B-9B21-FEBC85DA7220}"/>
              </a:ext>
            </a:extLst>
          </p:cNvPr>
          <p:cNvSpPr txBox="1">
            <a:spLocks noGrp="1"/>
          </p:cNvSpPr>
          <p:nvPr>
            <p:ph type="ftr" sz="quarter" idx="9"/>
          </p:nvPr>
        </p:nvSpPr>
        <p:spPr/>
        <p:txBody>
          <a:bodyPr/>
          <a:lstStyle>
            <a:lvl1pPr>
              <a:defRPr/>
            </a:lvl1pPr>
          </a:lstStyle>
          <a:p>
            <a:pPr lvl="0"/>
            <a:endParaRPr lang="nl-NL"/>
          </a:p>
        </p:txBody>
      </p:sp>
      <p:sp>
        <p:nvSpPr>
          <p:cNvPr id="4" name="Tijdelijke aanduiding voor dianummer 3">
            <a:extLst>
              <a:ext uri="{FF2B5EF4-FFF2-40B4-BE49-F238E27FC236}">
                <a16:creationId xmlns:a16="http://schemas.microsoft.com/office/drawing/2014/main" id="{DE088D7B-6011-4178-B967-24026B3D35C2}"/>
              </a:ext>
            </a:extLst>
          </p:cNvPr>
          <p:cNvSpPr txBox="1">
            <a:spLocks noGrp="1"/>
          </p:cNvSpPr>
          <p:nvPr>
            <p:ph type="sldNum" sz="quarter" idx="8"/>
          </p:nvPr>
        </p:nvSpPr>
        <p:spPr/>
        <p:txBody>
          <a:bodyPr/>
          <a:lstStyle>
            <a:lvl1pPr>
              <a:defRPr/>
            </a:lvl1pPr>
          </a:lstStyle>
          <a:p>
            <a:pPr lvl="0"/>
            <a:fld id="{A318DB63-37D3-4BB8-A197-AA8B9B1603C4}" type="slidenum">
              <a:t>‹nr.›</a:t>
            </a:fld>
            <a:endParaRPr lang="nl-NL"/>
          </a:p>
        </p:txBody>
      </p:sp>
    </p:spTree>
    <p:extLst>
      <p:ext uri="{BB962C8B-B14F-4D97-AF65-F5344CB8AC3E}">
        <p14:creationId xmlns:p14="http://schemas.microsoft.com/office/powerpoint/2010/main" val="5150657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10E2F5-B4F2-42F8-9FCF-E7977ECE2152}"/>
              </a:ext>
            </a:extLst>
          </p:cNvPr>
          <p:cNvSpPr txBox="1">
            <a:spLocks noGrp="1"/>
          </p:cNvSpPr>
          <p:nvPr>
            <p:ph type="title"/>
          </p:nvPr>
        </p:nvSpPr>
        <p:spPr>
          <a:xfrm>
            <a:off x="839784" y="457200"/>
            <a:ext cx="3932240" cy="1600200"/>
          </a:xfrm>
        </p:spPr>
        <p:txBody>
          <a:bodyPr anchor="b"/>
          <a:lstStyle>
            <a:lvl1pPr>
              <a:defRPr sz="3200"/>
            </a:lvl1pPr>
          </a:lstStyle>
          <a:p>
            <a:pPr lvl="0"/>
            <a:r>
              <a:rPr lang="nl-NL"/>
              <a:t>Klik om stijl te bewerken</a:t>
            </a:r>
          </a:p>
        </p:txBody>
      </p:sp>
      <p:sp>
        <p:nvSpPr>
          <p:cNvPr id="3" name="Tijdelijke aanduiding voor inhoud 2">
            <a:extLst>
              <a:ext uri="{FF2B5EF4-FFF2-40B4-BE49-F238E27FC236}">
                <a16:creationId xmlns:a16="http://schemas.microsoft.com/office/drawing/2014/main" id="{3EBBAAFC-5E4C-47C4-8020-C75402967BB3}"/>
              </a:ext>
            </a:extLst>
          </p:cNvPr>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7247EBEA-299C-4B43-9FDF-1E85053995F4}"/>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1D8002DA-C874-47A6-98CB-3B3E5EB23DC6}"/>
              </a:ext>
            </a:extLst>
          </p:cNvPr>
          <p:cNvSpPr txBox="1">
            <a:spLocks noGrp="1"/>
          </p:cNvSpPr>
          <p:nvPr>
            <p:ph type="dt" sz="half" idx="7"/>
          </p:nvPr>
        </p:nvSpPr>
        <p:spPr/>
        <p:txBody>
          <a:bodyPr/>
          <a:lstStyle>
            <a:lvl1pPr>
              <a:defRPr/>
            </a:lvl1pPr>
          </a:lstStyle>
          <a:p>
            <a:pPr lvl="0"/>
            <a:fld id="{C9DAEF9D-9E07-488A-9921-DE4FBEEF7009}" type="datetime1">
              <a:rPr lang="nl-NL"/>
              <a:pPr lvl="0"/>
              <a:t>9-10-2023</a:t>
            </a:fld>
            <a:endParaRPr lang="nl-NL"/>
          </a:p>
        </p:txBody>
      </p:sp>
      <p:sp>
        <p:nvSpPr>
          <p:cNvPr id="6" name="Tijdelijke aanduiding voor voettekst 5">
            <a:extLst>
              <a:ext uri="{FF2B5EF4-FFF2-40B4-BE49-F238E27FC236}">
                <a16:creationId xmlns:a16="http://schemas.microsoft.com/office/drawing/2014/main" id="{B0FEA93D-40F9-4EDD-98FA-901BEDA16FD4}"/>
              </a:ext>
            </a:extLst>
          </p:cNvPr>
          <p:cNvSpPr txBox="1">
            <a:spLocks noGrp="1"/>
          </p:cNvSpPr>
          <p:nvPr>
            <p:ph type="ftr" sz="quarter" idx="9"/>
          </p:nvPr>
        </p:nvSpPr>
        <p:spPr/>
        <p:txBody>
          <a:bodyPr/>
          <a:lstStyle>
            <a:lvl1pPr>
              <a:defRPr/>
            </a:lvl1pPr>
          </a:lstStyle>
          <a:p>
            <a:pPr lvl="0"/>
            <a:endParaRPr lang="nl-NL"/>
          </a:p>
        </p:txBody>
      </p:sp>
      <p:sp>
        <p:nvSpPr>
          <p:cNvPr id="7" name="Tijdelijke aanduiding voor dianummer 6">
            <a:extLst>
              <a:ext uri="{FF2B5EF4-FFF2-40B4-BE49-F238E27FC236}">
                <a16:creationId xmlns:a16="http://schemas.microsoft.com/office/drawing/2014/main" id="{079CC4B0-6E1F-4C78-B7DC-7DFF1541440A}"/>
              </a:ext>
            </a:extLst>
          </p:cNvPr>
          <p:cNvSpPr txBox="1">
            <a:spLocks noGrp="1"/>
          </p:cNvSpPr>
          <p:nvPr>
            <p:ph type="sldNum" sz="quarter" idx="8"/>
          </p:nvPr>
        </p:nvSpPr>
        <p:spPr/>
        <p:txBody>
          <a:bodyPr/>
          <a:lstStyle>
            <a:lvl1pPr>
              <a:defRPr/>
            </a:lvl1pPr>
          </a:lstStyle>
          <a:p>
            <a:pPr lvl="0"/>
            <a:fld id="{F12C087D-63BC-4B54-AE30-6F955B417398}" type="slidenum">
              <a:t>‹nr.›</a:t>
            </a:fld>
            <a:endParaRPr lang="nl-NL"/>
          </a:p>
        </p:txBody>
      </p:sp>
    </p:spTree>
    <p:extLst>
      <p:ext uri="{BB962C8B-B14F-4D97-AF65-F5344CB8AC3E}">
        <p14:creationId xmlns:p14="http://schemas.microsoft.com/office/powerpoint/2010/main" val="41356651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E69CA3-6547-467A-B221-56B06DB23B9C}"/>
              </a:ext>
            </a:extLst>
          </p:cNvPr>
          <p:cNvSpPr txBox="1">
            <a:spLocks noGrp="1"/>
          </p:cNvSpPr>
          <p:nvPr>
            <p:ph type="title"/>
          </p:nvPr>
        </p:nvSpPr>
        <p:spPr>
          <a:xfrm>
            <a:off x="839784" y="457200"/>
            <a:ext cx="3932240" cy="1600200"/>
          </a:xfrm>
        </p:spPr>
        <p:txBody>
          <a:bodyPr anchor="b"/>
          <a:lstStyle>
            <a:lvl1pPr>
              <a:defRPr sz="3200"/>
            </a:lvl1pPr>
          </a:lstStyle>
          <a:p>
            <a:pPr lvl="0"/>
            <a:r>
              <a:rPr lang="nl-NL"/>
              <a:t>Klik om stijl te bewerken</a:t>
            </a:r>
          </a:p>
        </p:txBody>
      </p:sp>
      <p:sp>
        <p:nvSpPr>
          <p:cNvPr id="3" name="Tijdelijke aanduiding voor afbeelding 2">
            <a:extLst>
              <a:ext uri="{FF2B5EF4-FFF2-40B4-BE49-F238E27FC236}">
                <a16:creationId xmlns:a16="http://schemas.microsoft.com/office/drawing/2014/main" id="{FADA31EF-7F78-4407-889B-AFE22777B59F}"/>
              </a:ext>
            </a:extLst>
          </p:cNvPr>
          <p:cNvSpPr txBox="1">
            <a:spLocks noGrp="1"/>
          </p:cNvSpPr>
          <p:nvPr>
            <p:ph type="pic" idx="1"/>
          </p:nvPr>
        </p:nvSpPr>
        <p:spPr>
          <a:xfrm>
            <a:off x="5183184" y="987423"/>
            <a:ext cx="6172200" cy="4873623"/>
          </a:xfrm>
        </p:spPr>
        <p:txBody>
          <a:bodyPr/>
          <a:lstStyle>
            <a:lvl1pPr marL="0" indent="0">
              <a:buNone/>
              <a:defRPr sz="3200"/>
            </a:lvl1pPr>
          </a:lstStyle>
          <a:p>
            <a:pPr lvl="0"/>
            <a:endParaRPr lang="nl-NL"/>
          </a:p>
        </p:txBody>
      </p:sp>
      <p:sp>
        <p:nvSpPr>
          <p:cNvPr id="4" name="Tijdelijke aanduiding voor tekst 3">
            <a:extLst>
              <a:ext uri="{FF2B5EF4-FFF2-40B4-BE49-F238E27FC236}">
                <a16:creationId xmlns:a16="http://schemas.microsoft.com/office/drawing/2014/main" id="{46AC883A-1B35-48BF-B4DA-23514FE00B0B}"/>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FABDB16-E5E7-46B5-9315-E386CEC11586}"/>
              </a:ext>
            </a:extLst>
          </p:cNvPr>
          <p:cNvSpPr txBox="1">
            <a:spLocks noGrp="1"/>
          </p:cNvSpPr>
          <p:nvPr>
            <p:ph type="dt" sz="half" idx="7"/>
          </p:nvPr>
        </p:nvSpPr>
        <p:spPr/>
        <p:txBody>
          <a:bodyPr/>
          <a:lstStyle>
            <a:lvl1pPr>
              <a:defRPr/>
            </a:lvl1pPr>
          </a:lstStyle>
          <a:p>
            <a:pPr lvl="0"/>
            <a:fld id="{7678B10E-0F1D-45A0-8995-D620564F17D9}" type="datetime1">
              <a:rPr lang="nl-NL"/>
              <a:pPr lvl="0"/>
              <a:t>9-10-2023</a:t>
            </a:fld>
            <a:endParaRPr lang="nl-NL"/>
          </a:p>
        </p:txBody>
      </p:sp>
      <p:sp>
        <p:nvSpPr>
          <p:cNvPr id="6" name="Tijdelijke aanduiding voor voettekst 5">
            <a:extLst>
              <a:ext uri="{FF2B5EF4-FFF2-40B4-BE49-F238E27FC236}">
                <a16:creationId xmlns:a16="http://schemas.microsoft.com/office/drawing/2014/main" id="{A92324AC-11ED-44FA-A58F-4C069CF37D82}"/>
              </a:ext>
            </a:extLst>
          </p:cNvPr>
          <p:cNvSpPr txBox="1">
            <a:spLocks noGrp="1"/>
          </p:cNvSpPr>
          <p:nvPr>
            <p:ph type="ftr" sz="quarter" idx="9"/>
          </p:nvPr>
        </p:nvSpPr>
        <p:spPr/>
        <p:txBody>
          <a:bodyPr/>
          <a:lstStyle>
            <a:lvl1pPr>
              <a:defRPr/>
            </a:lvl1pPr>
          </a:lstStyle>
          <a:p>
            <a:pPr lvl="0"/>
            <a:endParaRPr lang="nl-NL"/>
          </a:p>
        </p:txBody>
      </p:sp>
      <p:sp>
        <p:nvSpPr>
          <p:cNvPr id="7" name="Tijdelijke aanduiding voor dianummer 6">
            <a:extLst>
              <a:ext uri="{FF2B5EF4-FFF2-40B4-BE49-F238E27FC236}">
                <a16:creationId xmlns:a16="http://schemas.microsoft.com/office/drawing/2014/main" id="{6A6F15E0-7536-4B6D-8149-EFDB89FB1565}"/>
              </a:ext>
            </a:extLst>
          </p:cNvPr>
          <p:cNvSpPr txBox="1">
            <a:spLocks noGrp="1"/>
          </p:cNvSpPr>
          <p:nvPr>
            <p:ph type="sldNum" sz="quarter" idx="8"/>
          </p:nvPr>
        </p:nvSpPr>
        <p:spPr/>
        <p:txBody>
          <a:bodyPr/>
          <a:lstStyle>
            <a:lvl1pPr>
              <a:defRPr/>
            </a:lvl1pPr>
          </a:lstStyle>
          <a:p>
            <a:pPr lvl="0"/>
            <a:fld id="{F7805A08-50AB-497C-8046-A37F819B8746}" type="slidenum">
              <a:t>‹nr.›</a:t>
            </a:fld>
            <a:endParaRPr lang="nl-NL"/>
          </a:p>
        </p:txBody>
      </p:sp>
    </p:spTree>
    <p:extLst>
      <p:ext uri="{BB962C8B-B14F-4D97-AF65-F5344CB8AC3E}">
        <p14:creationId xmlns:p14="http://schemas.microsoft.com/office/powerpoint/2010/main" val="37668460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801911-651B-4FD4-8634-FAFCE26D637E}"/>
              </a:ext>
            </a:extLst>
          </p:cNvPr>
          <p:cNvSpPr txBox="1">
            <a:spLocks noGrp="1"/>
          </p:cNvSpPr>
          <p:nvPr>
            <p:ph type="title"/>
          </p:nvPr>
        </p:nvSpPr>
        <p:spPr/>
        <p:txBody>
          <a:bodyPr/>
          <a:lstStyle>
            <a:lvl1pPr>
              <a:defRPr/>
            </a:lvl1pPr>
          </a:lstStyle>
          <a:p>
            <a:pPr lvl="0"/>
            <a:r>
              <a:rPr lang="nl-NL"/>
              <a:t>Klik om stijl te bewerken</a:t>
            </a:r>
          </a:p>
        </p:txBody>
      </p:sp>
      <p:sp>
        <p:nvSpPr>
          <p:cNvPr id="3" name="Tijdelijke aanduiding voor verticale tekst 2">
            <a:extLst>
              <a:ext uri="{FF2B5EF4-FFF2-40B4-BE49-F238E27FC236}">
                <a16:creationId xmlns:a16="http://schemas.microsoft.com/office/drawing/2014/main" id="{FD5E7A91-7ED0-448C-99E3-342C9AD23399}"/>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FBAF4E9-FE23-47BC-B27F-D4CD12EFC9D5}"/>
              </a:ext>
            </a:extLst>
          </p:cNvPr>
          <p:cNvSpPr txBox="1">
            <a:spLocks noGrp="1"/>
          </p:cNvSpPr>
          <p:nvPr>
            <p:ph type="dt" sz="half" idx="7"/>
          </p:nvPr>
        </p:nvSpPr>
        <p:spPr/>
        <p:txBody>
          <a:bodyPr/>
          <a:lstStyle>
            <a:lvl1pPr>
              <a:defRPr/>
            </a:lvl1pPr>
          </a:lstStyle>
          <a:p>
            <a:pPr lvl="0"/>
            <a:fld id="{2A760C75-A11D-4C83-947B-1C55C21F0414}" type="datetime1">
              <a:rPr lang="nl-NL"/>
              <a:pPr lvl="0"/>
              <a:t>9-10-2023</a:t>
            </a:fld>
            <a:endParaRPr lang="nl-NL"/>
          </a:p>
        </p:txBody>
      </p:sp>
      <p:sp>
        <p:nvSpPr>
          <p:cNvPr id="5" name="Tijdelijke aanduiding voor voettekst 4">
            <a:extLst>
              <a:ext uri="{FF2B5EF4-FFF2-40B4-BE49-F238E27FC236}">
                <a16:creationId xmlns:a16="http://schemas.microsoft.com/office/drawing/2014/main" id="{2609693F-001E-4B12-AC28-809740C7A39E}"/>
              </a:ext>
            </a:extLst>
          </p:cNvPr>
          <p:cNvSpPr txBox="1">
            <a:spLocks noGrp="1"/>
          </p:cNvSpPr>
          <p:nvPr>
            <p:ph type="ftr" sz="quarter" idx="9"/>
          </p:nvPr>
        </p:nvSpPr>
        <p:spPr/>
        <p:txBody>
          <a:bodyPr/>
          <a:lstStyle>
            <a:lvl1pPr>
              <a:defRPr/>
            </a:lvl1pPr>
          </a:lstStyle>
          <a:p>
            <a:pPr lvl="0"/>
            <a:endParaRPr lang="nl-NL"/>
          </a:p>
        </p:txBody>
      </p:sp>
      <p:sp>
        <p:nvSpPr>
          <p:cNvPr id="6" name="Tijdelijke aanduiding voor dianummer 5">
            <a:extLst>
              <a:ext uri="{FF2B5EF4-FFF2-40B4-BE49-F238E27FC236}">
                <a16:creationId xmlns:a16="http://schemas.microsoft.com/office/drawing/2014/main" id="{89983BB7-CE6D-4416-8788-346532196E8B}"/>
              </a:ext>
            </a:extLst>
          </p:cNvPr>
          <p:cNvSpPr txBox="1">
            <a:spLocks noGrp="1"/>
          </p:cNvSpPr>
          <p:nvPr>
            <p:ph type="sldNum" sz="quarter" idx="8"/>
          </p:nvPr>
        </p:nvSpPr>
        <p:spPr/>
        <p:txBody>
          <a:bodyPr/>
          <a:lstStyle>
            <a:lvl1pPr>
              <a:defRPr/>
            </a:lvl1pPr>
          </a:lstStyle>
          <a:p>
            <a:pPr lvl="0"/>
            <a:fld id="{A6B597D8-0319-4E7E-BFB7-B38103568487}" type="slidenum">
              <a:t>‹nr.›</a:t>
            </a:fld>
            <a:endParaRPr lang="nl-NL"/>
          </a:p>
        </p:txBody>
      </p:sp>
    </p:spTree>
    <p:extLst>
      <p:ext uri="{BB962C8B-B14F-4D97-AF65-F5344CB8AC3E}">
        <p14:creationId xmlns:p14="http://schemas.microsoft.com/office/powerpoint/2010/main" val="18921484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8A2473EC-6F14-4C5A-9004-FBA801EBCEFB}"/>
              </a:ext>
            </a:extLst>
          </p:cNvPr>
          <p:cNvSpPr txBox="1">
            <a:spLocks noGrp="1"/>
          </p:cNvSpPr>
          <p:nvPr>
            <p:ph type="title" orient="vert"/>
          </p:nvPr>
        </p:nvSpPr>
        <p:spPr>
          <a:xfrm>
            <a:off x="8724903" y="365129"/>
            <a:ext cx="2628899" cy="5811834"/>
          </a:xfrm>
        </p:spPr>
        <p:txBody>
          <a:bodyPr vert="eaVert"/>
          <a:lstStyle>
            <a:lvl1pPr>
              <a:defRPr/>
            </a:lvl1pPr>
          </a:lstStyle>
          <a:p>
            <a:pPr lvl="0"/>
            <a:r>
              <a:rPr lang="nl-NL"/>
              <a:t>Klik om stijl te bewerken</a:t>
            </a:r>
          </a:p>
        </p:txBody>
      </p:sp>
      <p:sp>
        <p:nvSpPr>
          <p:cNvPr id="3" name="Tijdelijke aanduiding voor verticale tekst 2">
            <a:extLst>
              <a:ext uri="{FF2B5EF4-FFF2-40B4-BE49-F238E27FC236}">
                <a16:creationId xmlns:a16="http://schemas.microsoft.com/office/drawing/2014/main" id="{2CD61BDD-E9DF-4F87-93F3-147821C4B077}"/>
              </a:ext>
            </a:extLst>
          </p:cNvPr>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6FFB47D-D910-46AA-B99D-B77C3F07692D}"/>
              </a:ext>
            </a:extLst>
          </p:cNvPr>
          <p:cNvSpPr txBox="1">
            <a:spLocks noGrp="1"/>
          </p:cNvSpPr>
          <p:nvPr>
            <p:ph type="dt" sz="half" idx="7"/>
          </p:nvPr>
        </p:nvSpPr>
        <p:spPr/>
        <p:txBody>
          <a:bodyPr/>
          <a:lstStyle>
            <a:lvl1pPr>
              <a:defRPr/>
            </a:lvl1pPr>
          </a:lstStyle>
          <a:p>
            <a:pPr lvl="0"/>
            <a:fld id="{C4754230-9EF9-489E-B43A-8F14B43F498E}" type="datetime1">
              <a:rPr lang="nl-NL"/>
              <a:pPr lvl="0"/>
              <a:t>9-10-2023</a:t>
            </a:fld>
            <a:endParaRPr lang="nl-NL"/>
          </a:p>
        </p:txBody>
      </p:sp>
      <p:sp>
        <p:nvSpPr>
          <p:cNvPr id="5" name="Tijdelijke aanduiding voor voettekst 4">
            <a:extLst>
              <a:ext uri="{FF2B5EF4-FFF2-40B4-BE49-F238E27FC236}">
                <a16:creationId xmlns:a16="http://schemas.microsoft.com/office/drawing/2014/main" id="{8437B0E0-5F00-4BDB-979B-C789F7E269C1}"/>
              </a:ext>
            </a:extLst>
          </p:cNvPr>
          <p:cNvSpPr txBox="1">
            <a:spLocks noGrp="1"/>
          </p:cNvSpPr>
          <p:nvPr>
            <p:ph type="ftr" sz="quarter" idx="9"/>
          </p:nvPr>
        </p:nvSpPr>
        <p:spPr/>
        <p:txBody>
          <a:bodyPr/>
          <a:lstStyle>
            <a:lvl1pPr>
              <a:defRPr/>
            </a:lvl1pPr>
          </a:lstStyle>
          <a:p>
            <a:pPr lvl="0"/>
            <a:endParaRPr lang="nl-NL"/>
          </a:p>
        </p:txBody>
      </p:sp>
      <p:sp>
        <p:nvSpPr>
          <p:cNvPr id="6" name="Tijdelijke aanduiding voor dianummer 5">
            <a:extLst>
              <a:ext uri="{FF2B5EF4-FFF2-40B4-BE49-F238E27FC236}">
                <a16:creationId xmlns:a16="http://schemas.microsoft.com/office/drawing/2014/main" id="{D1FC14A0-F5EC-4B05-BD51-C66C587CA706}"/>
              </a:ext>
            </a:extLst>
          </p:cNvPr>
          <p:cNvSpPr txBox="1">
            <a:spLocks noGrp="1"/>
          </p:cNvSpPr>
          <p:nvPr>
            <p:ph type="sldNum" sz="quarter" idx="8"/>
          </p:nvPr>
        </p:nvSpPr>
        <p:spPr/>
        <p:txBody>
          <a:bodyPr/>
          <a:lstStyle>
            <a:lvl1pPr>
              <a:defRPr/>
            </a:lvl1pPr>
          </a:lstStyle>
          <a:p>
            <a:pPr lvl="0"/>
            <a:fld id="{8BC40598-0A63-4D22-9BF7-0FD59B36C4EC}" type="slidenum">
              <a:t>‹nr.›</a:t>
            </a:fld>
            <a:endParaRPr lang="nl-NL"/>
          </a:p>
        </p:txBody>
      </p:sp>
    </p:spTree>
    <p:extLst>
      <p:ext uri="{BB962C8B-B14F-4D97-AF65-F5344CB8AC3E}">
        <p14:creationId xmlns:p14="http://schemas.microsoft.com/office/powerpoint/2010/main" val="472598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dia">
    <p:spTree>
      <p:nvGrpSpPr>
        <p:cNvPr id="1" name=""/>
        <p:cNvGrpSpPr/>
        <p:nvPr/>
      </p:nvGrpSpPr>
      <p:grpSpPr>
        <a:xfrm>
          <a:off x="0" y="0"/>
          <a:ext cx="0" cy="0"/>
          <a:chOff x="0" y="0"/>
          <a:chExt cx="0" cy="0"/>
        </a:xfrm>
      </p:grpSpPr>
      <p:pic>
        <p:nvPicPr>
          <p:cNvPr id="7" name="37B808FE-7CC4-4C0E-9976-E6C55F5FF235" descr="EE2FB019-ABEC-43F4-B284-4C5AD37FF2D7@fritz"/>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 y="1713649"/>
            <a:ext cx="12191999" cy="4471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523706" y="625855"/>
            <a:ext cx="6447905" cy="725199"/>
          </a:xfrm>
        </p:spPr>
        <p:txBody>
          <a:bodyPr anchor="b">
            <a:normAutofit/>
          </a:bodyPr>
          <a:lstStyle>
            <a:lvl1pPr algn="l">
              <a:defRPr sz="3600">
                <a:solidFill>
                  <a:schemeClr val="accent1"/>
                </a:solidFill>
                <a:effectLst>
                  <a:outerShdw blurRad="38100" dist="38100" dir="2700000" algn="tl">
                    <a:srgbClr val="000000">
                      <a:alpha val="43137"/>
                    </a:srgbClr>
                  </a:outerShdw>
                </a:effectLst>
              </a:defRPr>
            </a:lvl1pPr>
          </a:lstStyle>
          <a:p>
            <a:r>
              <a:rPr lang="nl-NL"/>
              <a:t>Klik om de stijl te bewerken</a:t>
            </a:r>
          </a:p>
        </p:txBody>
      </p:sp>
      <p:sp>
        <p:nvSpPr>
          <p:cNvPr id="3" name="Ondertitel 2"/>
          <p:cNvSpPr>
            <a:spLocks noGrp="1"/>
          </p:cNvSpPr>
          <p:nvPr>
            <p:ph type="subTitle" idx="1"/>
          </p:nvPr>
        </p:nvSpPr>
        <p:spPr>
          <a:xfrm>
            <a:off x="523706" y="1360767"/>
            <a:ext cx="6805353" cy="529387"/>
          </a:xfrm>
        </p:spPr>
        <p:txBody>
          <a:bodyPr/>
          <a:lstStyle>
            <a:lvl1pPr marL="0" indent="0" algn="l">
              <a:buNone/>
              <a:defRPr sz="2400">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5467FA2F-8B12-46FF-B3F0-A0A9410A2162}" type="datetime1">
              <a:rPr lang="nl-NL" smtClean="0"/>
              <a:t>9-10-2023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7667BEC-0511-4721-880C-282B0BD3357A}" type="slidenum">
              <a:rPr lang="nl-NL" smtClean="0"/>
              <a:t>‹nr.›</a:t>
            </a:fld>
            <a:endParaRPr lang="nl-NL"/>
          </a:p>
        </p:txBody>
      </p:sp>
      <p:pic>
        <p:nvPicPr>
          <p:cNvPr id="8" name="6EC1FB38-1D36-4BE3-8121-0669F6E98D45" descr="A158B21F-285A-4A83-A9F2-670D26165D97@fritz"/>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825723" y="477191"/>
            <a:ext cx="2886007" cy="678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jdelijke aanduiding voor afbeelding 2"/>
          <p:cNvSpPr>
            <a:spLocks noGrp="1"/>
          </p:cNvSpPr>
          <p:nvPr>
            <p:ph type="pic" idx="14"/>
          </p:nvPr>
        </p:nvSpPr>
        <p:spPr>
          <a:xfrm>
            <a:off x="6515100" y="2243036"/>
            <a:ext cx="5179323" cy="3224314"/>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nl-NL"/>
              <a:t>Klik op het pictogram als u een afbeelding wilt toevoegen</a:t>
            </a:r>
          </a:p>
        </p:txBody>
      </p:sp>
    </p:spTree>
    <p:extLst>
      <p:ext uri="{BB962C8B-B14F-4D97-AF65-F5344CB8AC3E}">
        <p14:creationId xmlns:p14="http://schemas.microsoft.com/office/powerpoint/2010/main" val="1776548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14" y="6059982"/>
            <a:ext cx="12200313" cy="422376"/>
          </a:xfrm>
          <a:prstGeom prst="rect">
            <a:avLst/>
          </a:prstGeom>
        </p:spPr>
      </p:pic>
      <p:sp>
        <p:nvSpPr>
          <p:cNvPr id="2" name="Titel 1"/>
          <p:cNvSpPr>
            <a:spLocks noGrp="1"/>
          </p:cNvSpPr>
          <p:nvPr>
            <p:ph type="title"/>
          </p:nvPr>
        </p:nvSpPr>
        <p:spPr>
          <a:xfrm>
            <a:off x="838200" y="365131"/>
            <a:ext cx="10515600" cy="823595"/>
          </a:xfrm>
        </p:spPr>
        <p:txBody>
          <a:bodyPr/>
          <a:lstStyle>
            <a:lvl1pPr>
              <a:defRPr>
                <a:solidFill>
                  <a:schemeClr val="tx2"/>
                </a:solidFill>
                <a:effectLst>
                  <a:outerShdw blurRad="38100" dist="38100" dir="2700000" algn="tl">
                    <a:srgbClr val="000000">
                      <a:alpha val="43137"/>
                    </a:srgbClr>
                  </a:outerShdw>
                </a:effectLst>
              </a:defRPr>
            </a:lvl1pPr>
          </a:lstStyle>
          <a:p>
            <a:r>
              <a:rPr lang="nl-NL"/>
              <a:t>Klik om de stijl te bewerken</a:t>
            </a:r>
          </a:p>
        </p:txBody>
      </p:sp>
      <p:sp>
        <p:nvSpPr>
          <p:cNvPr id="3" name="Tijdelijke aanduiding voor inhoud 2"/>
          <p:cNvSpPr>
            <a:spLocks noGrp="1"/>
          </p:cNvSpPr>
          <p:nvPr>
            <p:ph idx="1"/>
          </p:nvPr>
        </p:nvSpPr>
        <p:spPr>
          <a:xfrm>
            <a:off x="838200" y="1446415"/>
            <a:ext cx="10515600" cy="4730548"/>
          </a:xfrm>
        </p:spPr>
        <p:txBody>
          <a:bodyPr>
            <a:normAutofit/>
          </a:bodyPr>
          <a:lstStyle>
            <a:lvl1pPr>
              <a:defRPr sz="2400"/>
            </a:lvl1pPr>
            <a:lvl2pPr>
              <a:defRPr sz="2000"/>
            </a:lvl2pPr>
            <a:lvl3pPr>
              <a:defRPr sz="1800"/>
            </a:lvl3pPr>
            <a:lvl4pPr>
              <a:defRPr sz="1600"/>
            </a:lvl4pPr>
            <a:lvl5pPr>
              <a:defRPr sz="1600"/>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A11F85D9-3FBA-48D2-A492-16338F76D99A}" type="datetime1">
              <a:rPr lang="nl-NL" smtClean="0"/>
              <a:t>9-10-2023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7667BEC-0511-4721-880C-282B0BD3357A}" type="slidenum">
              <a:rPr lang="nl-NL" smtClean="0"/>
              <a:t>‹nr.›</a:t>
            </a:fld>
            <a:endParaRPr lang="nl-NL"/>
          </a:p>
        </p:txBody>
      </p:sp>
      <p:pic>
        <p:nvPicPr>
          <p:cNvPr id="8" name="6EC1FB38-1D36-4BE3-8121-0669F6E98D45" descr="A158B21F-285A-4A83-A9F2-670D26165D97@fritz"/>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257906" y="249595"/>
            <a:ext cx="1618691" cy="380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Rechte verbindingslijn 11"/>
          <p:cNvCxnSpPr/>
          <p:nvPr userDrawn="1"/>
        </p:nvCxnSpPr>
        <p:spPr>
          <a:xfrm>
            <a:off x="838200" y="1188726"/>
            <a:ext cx="11038397"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4621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14" y="6059982"/>
            <a:ext cx="12200313" cy="422376"/>
          </a:xfrm>
          <a:prstGeom prst="rect">
            <a:avLst/>
          </a:prstGeom>
        </p:spPr>
      </p:pic>
      <p:sp>
        <p:nvSpPr>
          <p:cNvPr id="2" name="Titel 1"/>
          <p:cNvSpPr>
            <a:spLocks noGrp="1"/>
          </p:cNvSpPr>
          <p:nvPr>
            <p:ph type="title"/>
          </p:nvPr>
        </p:nvSpPr>
        <p:spPr>
          <a:xfrm>
            <a:off x="831851" y="1709744"/>
            <a:ext cx="10515600" cy="2852737"/>
          </a:xfrm>
        </p:spPr>
        <p:txBody>
          <a:bodyPr anchor="b">
            <a:normAutofit/>
          </a:bodyPr>
          <a:lstStyle>
            <a:lvl1pPr>
              <a:defRPr sz="4400"/>
            </a:lvl1pPr>
          </a:lstStyle>
          <a:p>
            <a:r>
              <a:rPr lang="nl-NL"/>
              <a:t>Klik om de stijl te bewerken</a:t>
            </a:r>
          </a:p>
        </p:txBody>
      </p:sp>
      <p:sp>
        <p:nvSpPr>
          <p:cNvPr id="3" name="Tijdelijke aanduiding voor tekst 2"/>
          <p:cNvSpPr>
            <a:spLocks noGrp="1"/>
          </p:cNvSpPr>
          <p:nvPr>
            <p:ph type="body" idx="1"/>
          </p:nvPr>
        </p:nvSpPr>
        <p:spPr>
          <a:xfrm>
            <a:off x="831851" y="4697835"/>
            <a:ext cx="10515600" cy="1391821"/>
          </a:xfrm>
        </p:spPr>
        <p:txBody>
          <a:bodyPr/>
          <a:lstStyle>
            <a:lvl1pPr marL="0" indent="0">
              <a:buNone/>
              <a:defRPr sz="2400">
                <a:solidFill>
                  <a:schemeClr val="accent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101B4260-341C-410D-AAF7-A193D37CE39F}" type="datetime1">
              <a:rPr lang="nl-NL" smtClean="0"/>
              <a:t>9-10-2023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7667BEC-0511-4721-880C-282B0BD3357A}" type="slidenum">
              <a:rPr lang="nl-NL" smtClean="0"/>
              <a:t>‹nr.›</a:t>
            </a:fld>
            <a:endParaRPr lang="nl-NL"/>
          </a:p>
        </p:txBody>
      </p:sp>
      <p:pic>
        <p:nvPicPr>
          <p:cNvPr id="9" name="6EC1FB38-1D36-4BE3-8121-0669F6E98D45" descr="A158B21F-285A-4A83-A9F2-670D26165D97@fritz"/>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257906" y="249595"/>
            <a:ext cx="1618691" cy="380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4747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14" y="6059982"/>
            <a:ext cx="12200313" cy="422376"/>
          </a:xfrm>
          <a:prstGeom prst="rect">
            <a:avLst/>
          </a:prstGeom>
        </p:spPr>
      </p:pic>
      <p:sp>
        <p:nvSpPr>
          <p:cNvPr id="2" name="Titel 1"/>
          <p:cNvSpPr>
            <a:spLocks noGrp="1"/>
          </p:cNvSpPr>
          <p:nvPr>
            <p:ph type="title"/>
          </p:nvPr>
        </p:nvSpPr>
        <p:spPr>
          <a:xfrm>
            <a:off x="838200" y="365129"/>
            <a:ext cx="10515600" cy="823597"/>
          </a:xfrm>
        </p:spPr>
        <p:txBody>
          <a:bodyPr/>
          <a:lstStyle/>
          <a:p>
            <a:r>
              <a:rPr lang="nl-NL"/>
              <a:t>Klik om de stijl te bewerken</a:t>
            </a:r>
          </a:p>
        </p:txBody>
      </p:sp>
      <p:sp>
        <p:nvSpPr>
          <p:cNvPr id="3" name="Tijdelijke aanduiding voor inhoud 2"/>
          <p:cNvSpPr>
            <a:spLocks noGrp="1"/>
          </p:cNvSpPr>
          <p:nvPr>
            <p:ph sz="half" idx="1"/>
          </p:nvPr>
        </p:nvSpPr>
        <p:spPr>
          <a:xfrm>
            <a:off x="838200" y="1413164"/>
            <a:ext cx="5181600" cy="4763799"/>
          </a:xfrm>
        </p:spPr>
        <p:txBody>
          <a:bodyPr>
            <a:normAutofit/>
          </a:bodyPr>
          <a:lstStyle>
            <a:lvl1pPr>
              <a:defRPr sz="2400"/>
            </a:lvl1pPr>
            <a:lvl2pPr>
              <a:defRPr sz="2000"/>
            </a:lvl2pPr>
            <a:lvl3pPr>
              <a:defRPr sz="1800"/>
            </a:lvl3pPr>
            <a:lvl4pPr>
              <a:defRPr sz="1600"/>
            </a:lvl4pPr>
            <a:lvl5pPr>
              <a:defRPr sz="1600"/>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413164"/>
            <a:ext cx="5181600" cy="4763799"/>
          </a:xfrm>
        </p:spPr>
        <p:txBody>
          <a:bodyPr>
            <a:normAutofit/>
          </a:bodyPr>
          <a:lstStyle>
            <a:lvl1pPr>
              <a:defRPr sz="2400"/>
            </a:lvl1pPr>
            <a:lvl2pPr>
              <a:defRPr sz="2000"/>
            </a:lvl2pPr>
            <a:lvl3pPr>
              <a:defRPr sz="1800"/>
            </a:lvl3pPr>
            <a:lvl4pPr>
              <a:defRPr sz="1600"/>
            </a:lvl4pPr>
            <a:lvl5pPr>
              <a:defRPr sz="1600"/>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FA8122BA-168A-47D6-9C32-8DFEE6C0CACD}" type="datetime1">
              <a:rPr lang="nl-NL" smtClean="0"/>
              <a:t>9-10-2023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7667BEC-0511-4721-880C-282B0BD3357A}" type="slidenum">
              <a:rPr lang="nl-NL" smtClean="0"/>
              <a:t>‹nr.›</a:t>
            </a:fld>
            <a:endParaRPr lang="nl-NL"/>
          </a:p>
        </p:txBody>
      </p:sp>
      <p:cxnSp>
        <p:nvCxnSpPr>
          <p:cNvPr id="10" name="Rechte verbindingslijn 9"/>
          <p:cNvCxnSpPr/>
          <p:nvPr userDrawn="1"/>
        </p:nvCxnSpPr>
        <p:spPr>
          <a:xfrm>
            <a:off x="838200" y="1188726"/>
            <a:ext cx="11038397"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1" name="6EC1FB38-1D36-4BE3-8121-0669F6E98D45" descr="A158B21F-285A-4A83-A9F2-670D26165D97@fritz"/>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257906" y="249595"/>
            <a:ext cx="1618691" cy="380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9628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pic>
        <p:nvPicPr>
          <p:cNvPr id="10" name="Afbeelding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14" y="6059982"/>
            <a:ext cx="12200313" cy="422376"/>
          </a:xfrm>
          <a:prstGeom prst="rect">
            <a:avLst/>
          </a:prstGeom>
        </p:spPr>
      </p:pic>
      <p:sp>
        <p:nvSpPr>
          <p:cNvPr id="2" name="Titel 1"/>
          <p:cNvSpPr>
            <a:spLocks noGrp="1"/>
          </p:cNvSpPr>
          <p:nvPr>
            <p:ph type="title"/>
          </p:nvPr>
        </p:nvSpPr>
        <p:spPr>
          <a:xfrm>
            <a:off x="839788" y="365129"/>
            <a:ext cx="10515600" cy="823597"/>
          </a:xfrm>
        </p:spPr>
        <p:txBody>
          <a:bodyPr/>
          <a:lstStyle/>
          <a:p>
            <a:r>
              <a:rPr lang="nl-NL"/>
              <a:t>Klik om de stijl te bewerken</a:t>
            </a:r>
          </a:p>
        </p:txBody>
      </p:sp>
      <p:sp>
        <p:nvSpPr>
          <p:cNvPr id="3" name="Tijdelijke aanduiding voor tekst 2"/>
          <p:cNvSpPr>
            <a:spLocks noGrp="1"/>
          </p:cNvSpPr>
          <p:nvPr>
            <p:ph type="body" idx="1"/>
          </p:nvPr>
        </p:nvSpPr>
        <p:spPr>
          <a:xfrm>
            <a:off x="839789" y="1440094"/>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9" y="2327564"/>
            <a:ext cx="5157787" cy="3862099"/>
          </a:xfrm>
        </p:spPr>
        <p:txBody>
          <a:bodyPr>
            <a:normAutofit/>
          </a:bodyPr>
          <a:lstStyle>
            <a:lvl1pPr>
              <a:defRPr sz="2400"/>
            </a:lvl1pPr>
            <a:lvl2pPr>
              <a:defRPr sz="2000"/>
            </a:lvl2pPr>
            <a:lvl3pPr>
              <a:defRPr sz="1800"/>
            </a:lvl3pPr>
            <a:lvl4pPr>
              <a:defRPr sz="1600"/>
            </a:lvl4pPr>
            <a:lvl5pPr>
              <a:defRPr sz="1600"/>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3" y="1440094"/>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3" y="2327564"/>
            <a:ext cx="5183188" cy="3862099"/>
          </a:xfrm>
        </p:spPr>
        <p:txBody>
          <a:bodyPr>
            <a:normAutofit/>
          </a:bodyPr>
          <a:lstStyle>
            <a:lvl1pPr>
              <a:defRPr sz="2400"/>
            </a:lvl1pPr>
            <a:lvl2pPr>
              <a:defRPr sz="2000"/>
            </a:lvl2pPr>
            <a:lvl3pPr>
              <a:defRPr sz="1800"/>
            </a:lvl3pPr>
            <a:lvl4pPr>
              <a:defRPr sz="1600"/>
            </a:lvl4pPr>
            <a:lvl5pPr>
              <a:defRPr sz="1600"/>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410D5726-3198-4599-B697-A2A4F1917CDA}" type="datetime1">
              <a:rPr lang="nl-NL" smtClean="0"/>
              <a:t>9-10-2023</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C7667BEC-0511-4721-880C-282B0BD3357A}" type="slidenum">
              <a:rPr lang="nl-NL" smtClean="0"/>
              <a:t>‹nr.›</a:t>
            </a:fld>
            <a:endParaRPr lang="nl-NL"/>
          </a:p>
        </p:txBody>
      </p:sp>
      <p:cxnSp>
        <p:nvCxnSpPr>
          <p:cNvPr id="11" name="Rechte verbindingslijn 10"/>
          <p:cNvCxnSpPr/>
          <p:nvPr userDrawn="1"/>
        </p:nvCxnSpPr>
        <p:spPr>
          <a:xfrm>
            <a:off x="838200" y="1188726"/>
            <a:ext cx="11038397"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2" name="6EC1FB38-1D36-4BE3-8121-0669F6E98D45" descr="A158B21F-285A-4A83-A9F2-670D26165D97@fritz"/>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257906" y="249595"/>
            <a:ext cx="1618691" cy="380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8888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9"/>
            <a:ext cx="10515600" cy="823597"/>
          </a:xfrm>
        </p:spPr>
        <p:txBody>
          <a:bodyPr/>
          <a:lstStyle/>
          <a:p>
            <a:r>
              <a:rPr lang="nl-NL"/>
              <a:t>Klik om de stijl te bewerken</a:t>
            </a:r>
          </a:p>
        </p:txBody>
      </p:sp>
      <p:cxnSp>
        <p:nvCxnSpPr>
          <p:cNvPr id="6" name="Rechte verbindingslijn 5"/>
          <p:cNvCxnSpPr/>
          <p:nvPr userDrawn="1"/>
        </p:nvCxnSpPr>
        <p:spPr>
          <a:xfrm>
            <a:off x="838200" y="1188726"/>
            <a:ext cx="11038397"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4" name="6EC1FB38-1D36-4BE3-8121-0669F6E98D45" descr="A158B21F-285A-4A83-A9F2-670D26165D97@fritz"/>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257906" y="249595"/>
            <a:ext cx="1618691" cy="380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9285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5069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1D0B41-9AA7-4A22-8ED0-89CBFAE00279}"/>
              </a:ext>
            </a:extLst>
          </p:cNvPr>
          <p:cNvSpPr txBox="1">
            <a:spLocks noGrp="1"/>
          </p:cNvSpPr>
          <p:nvPr>
            <p:ph type="ctrTitle"/>
          </p:nvPr>
        </p:nvSpPr>
        <p:spPr>
          <a:xfrm>
            <a:off x="1524003" y="1122361"/>
            <a:ext cx="9144000" cy="2387598"/>
          </a:xfrm>
        </p:spPr>
        <p:txBody>
          <a:bodyPr anchor="b" anchorCtr="1"/>
          <a:lstStyle>
            <a:lvl1pPr algn="ctr">
              <a:defRPr sz="6000"/>
            </a:lvl1pPr>
          </a:lstStyle>
          <a:p>
            <a:pPr lvl="0"/>
            <a:r>
              <a:rPr lang="nl-NL"/>
              <a:t>Klik om stijl te bewerken</a:t>
            </a:r>
          </a:p>
        </p:txBody>
      </p:sp>
      <p:sp>
        <p:nvSpPr>
          <p:cNvPr id="3" name="Ondertitel 2">
            <a:extLst>
              <a:ext uri="{FF2B5EF4-FFF2-40B4-BE49-F238E27FC236}">
                <a16:creationId xmlns:a16="http://schemas.microsoft.com/office/drawing/2014/main" id="{92840C78-3837-4C85-A82C-50F8BF9A20C2}"/>
              </a:ext>
            </a:extLst>
          </p:cNvPr>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nl-NL"/>
              <a:t>Klikken om de ondertitelstijl van het model te bewerken</a:t>
            </a:r>
          </a:p>
        </p:txBody>
      </p:sp>
      <p:sp>
        <p:nvSpPr>
          <p:cNvPr id="4" name="Tijdelijke aanduiding voor datum 3">
            <a:extLst>
              <a:ext uri="{FF2B5EF4-FFF2-40B4-BE49-F238E27FC236}">
                <a16:creationId xmlns:a16="http://schemas.microsoft.com/office/drawing/2014/main" id="{5E8B525E-31D1-40C8-8EEA-E644120D0B06}"/>
              </a:ext>
            </a:extLst>
          </p:cNvPr>
          <p:cNvSpPr txBox="1">
            <a:spLocks noGrp="1"/>
          </p:cNvSpPr>
          <p:nvPr>
            <p:ph type="dt" sz="half" idx="7"/>
          </p:nvPr>
        </p:nvSpPr>
        <p:spPr/>
        <p:txBody>
          <a:bodyPr/>
          <a:lstStyle>
            <a:lvl1pPr>
              <a:defRPr/>
            </a:lvl1pPr>
          </a:lstStyle>
          <a:p>
            <a:pPr lvl="0"/>
            <a:fld id="{ED311360-EA2E-496D-886D-82D4423F9DE3}" type="datetime1">
              <a:rPr lang="nl-NL"/>
              <a:pPr lvl="0"/>
              <a:t>9-10-2023</a:t>
            </a:fld>
            <a:endParaRPr lang="nl-NL"/>
          </a:p>
        </p:txBody>
      </p:sp>
      <p:sp>
        <p:nvSpPr>
          <p:cNvPr id="5" name="Tijdelijke aanduiding voor voettekst 4">
            <a:extLst>
              <a:ext uri="{FF2B5EF4-FFF2-40B4-BE49-F238E27FC236}">
                <a16:creationId xmlns:a16="http://schemas.microsoft.com/office/drawing/2014/main" id="{3ECFA1DE-7CCC-4E73-9AD6-CB59DA29248E}"/>
              </a:ext>
            </a:extLst>
          </p:cNvPr>
          <p:cNvSpPr txBox="1">
            <a:spLocks noGrp="1"/>
          </p:cNvSpPr>
          <p:nvPr>
            <p:ph type="ftr" sz="quarter" idx="9"/>
          </p:nvPr>
        </p:nvSpPr>
        <p:spPr/>
        <p:txBody>
          <a:bodyPr/>
          <a:lstStyle>
            <a:lvl1pPr>
              <a:defRPr/>
            </a:lvl1pPr>
          </a:lstStyle>
          <a:p>
            <a:pPr lvl="0"/>
            <a:endParaRPr lang="nl-NL"/>
          </a:p>
        </p:txBody>
      </p:sp>
      <p:sp>
        <p:nvSpPr>
          <p:cNvPr id="6" name="Tijdelijke aanduiding voor dianummer 5">
            <a:extLst>
              <a:ext uri="{FF2B5EF4-FFF2-40B4-BE49-F238E27FC236}">
                <a16:creationId xmlns:a16="http://schemas.microsoft.com/office/drawing/2014/main" id="{B6B139A7-1B2B-489E-A905-98A9FC7851D6}"/>
              </a:ext>
            </a:extLst>
          </p:cNvPr>
          <p:cNvSpPr txBox="1">
            <a:spLocks noGrp="1"/>
          </p:cNvSpPr>
          <p:nvPr>
            <p:ph type="sldNum" sz="quarter" idx="8"/>
          </p:nvPr>
        </p:nvSpPr>
        <p:spPr/>
        <p:txBody>
          <a:bodyPr/>
          <a:lstStyle>
            <a:lvl1pPr>
              <a:defRPr/>
            </a:lvl1pPr>
          </a:lstStyle>
          <a:p>
            <a:pPr lvl="0"/>
            <a:fld id="{72A6FAD8-70BF-476A-ACFD-073BFFAD10E6}" type="slidenum">
              <a:t>‹nr.›</a:t>
            </a:fld>
            <a:endParaRPr lang="nl-NL"/>
          </a:p>
        </p:txBody>
      </p:sp>
    </p:spTree>
    <p:extLst>
      <p:ext uri="{BB962C8B-B14F-4D97-AF65-F5344CB8AC3E}">
        <p14:creationId xmlns:p14="http://schemas.microsoft.com/office/powerpoint/2010/main" val="60831262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C3EAE8-9A53-459E-B213-09ABD212399B}" type="datetime1">
              <a:rPr lang="nl-NL" smtClean="0"/>
              <a:t>9-10-2023</a:t>
            </a:fld>
            <a:endParaRPr lang="nl-NL"/>
          </a:p>
        </p:txBody>
      </p:sp>
      <p:sp>
        <p:nvSpPr>
          <p:cNvPr id="5" name="Tijdelijke aanduiding voor voettekst 4"/>
          <p:cNvSpPr>
            <a:spLocks noGrp="1"/>
          </p:cNvSpPr>
          <p:nvPr>
            <p:ph type="ftr" sz="quarter" idx="3"/>
          </p:nvPr>
        </p:nvSpPr>
        <p:spPr>
          <a:xfrm>
            <a:off x="4038600" y="635635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667BEC-0511-4721-880C-282B0BD3357A}" type="slidenum">
              <a:rPr lang="nl-NL" smtClean="0"/>
              <a:t>‹nr.›</a:t>
            </a:fld>
            <a:endParaRPr lang="nl-NL"/>
          </a:p>
        </p:txBody>
      </p:sp>
    </p:spTree>
    <p:extLst>
      <p:ext uri="{BB962C8B-B14F-4D97-AF65-F5344CB8AC3E}">
        <p14:creationId xmlns:p14="http://schemas.microsoft.com/office/powerpoint/2010/main" val="85261500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Lst>
  <p:hf hdr="0" ftr="0" dt="0"/>
  <p:txStyles>
    <p:titleStyle>
      <a:lvl1pPr algn="l" defTabSz="914377" rtl="0" eaLnBrk="1" latinLnBrk="0" hangingPunct="1">
        <a:lnSpc>
          <a:spcPct val="90000"/>
        </a:lnSpc>
        <a:spcBef>
          <a:spcPct val="0"/>
        </a:spcBef>
        <a:buNone/>
        <a:defRPr sz="3200" kern="1200">
          <a:solidFill>
            <a:schemeClr val="accent1"/>
          </a:solidFill>
          <a:effectLst>
            <a:outerShdw blurRad="38100" dist="38100" dir="2700000" algn="tl">
              <a:srgbClr val="000000">
                <a:alpha val="43137"/>
              </a:srgbClr>
            </a:outerShdw>
          </a:effectLst>
          <a:latin typeface="+mn-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97B7C280-D277-4C24-98DC-1359154A8EF1}"/>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nl-NL"/>
              <a:t>Klik om stijl te bewerken</a:t>
            </a:r>
          </a:p>
        </p:txBody>
      </p:sp>
      <p:sp>
        <p:nvSpPr>
          <p:cNvPr id="3" name="Tijdelijke aanduiding voor tekst 2">
            <a:extLst>
              <a:ext uri="{FF2B5EF4-FFF2-40B4-BE49-F238E27FC236}">
                <a16:creationId xmlns:a16="http://schemas.microsoft.com/office/drawing/2014/main" id="{22B164B5-568E-4B88-9904-51A7AAC7286D}"/>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C6049C5-5B06-4984-918E-309D66C27A1A}"/>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nl-NL" sz="1200" b="0" i="0" u="none" strike="noStrike" kern="1200" cap="none" spc="0" baseline="0">
                <a:solidFill>
                  <a:srgbClr val="898989"/>
                </a:solidFill>
                <a:uFillTx/>
                <a:latin typeface="Calibri"/>
              </a:defRPr>
            </a:lvl1pPr>
          </a:lstStyle>
          <a:p>
            <a:pPr lvl="0"/>
            <a:fld id="{37D1270B-4707-417F-BE42-39EACADA8E83}" type="datetime1">
              <a:rPr lang="nl-NL"/>
              <a:pPr lvl="0"/>
              <a:t>9-10-2023</a:t>
            </a:fld>
            <a:endParaRPr lang="nl-NL"/>
          </a:p>
        </p:txBody>
      </p:sp>
      <p:sp>
        <p:nvSpPr>
          <p:cNvPr id="5" name="Tijdelijke aanduiding voor voettekst 4">
            <a:extLst>
              <a:ext uri="{FF2B5EF4-FFF2-40B4-BE49-F238E27FC236}">
                <a16:creationId xmlns:a16="http://schemas.microsoft.com/office/drawing/2014/main" id="{75180704-9A36-4CFD-B348-B4A89E846F5E}"/>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nl-NL" sz="1200" b="0" i="0" u="none" strike="noStrike" kern="1200" cap="none" spc="0" baseline="0">
                <a:solidFill>
                  <a:srgbClr val="898989"/>
                </a:solidFill>
                <a:uFillTx/>
                <a:latin typeface="Calibri"/>
              </a:defRPr>
            </a:lvl1pPr>
          </a:lstStyle>
          <a:p>
            <a:pPr lvl="0"/>
            <a:endParaRPr lang="nl-NL"/>
          </a:p>
        </p:txBody>
      </p:sp>
      <p:sp>
        <p:nvSpPr>
          <p:cNvPr id="6" name="Tijdelijke aanduiding voor dianummer 5">
            <a:extLst>
              <a:ext uri="{FF2B5EF4-FFF2-40B4-BE49-F238E27FC236}">
                <a16:creationId xmlns:a16="http://schemas.microsoft.com/office/drawing/2014/main" id="{A348905D-805F-490B-9BA6-3A1512EBAEF5}"/>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nl-NL" sz="1200" b="0" i="0" u="none" strike="noStrike" kern="1200" cap="none" spc="0" baseline="0">
                <a:solidFill>
                  <a:srgbClr val="898989"/>
                </a:solidFill>
                <a:uFillTx/>
                <a:latin typeface="Calibri"/>
              </a:defRPr>
            </a:lvl1pPr>
          </a:lstStyle>
          <a:p>
            <a:pPr lvl="0"/>
            <a:fld id="{D747EBC7-878F-410B-962B-E396D9376152}" type="slidenum">
              <a:t>‹nr.›</a:t>
            </a:fld>
            <a:endParaRPr lang="nl-NL"/>
          </a:p>
        </p:txBody>
      </p:sp>
    </p:spTree>
    <p:extLst>
      <p:ext uri="{BB962C8B-B14F-4D97-AF65-F5344CB8AC3E}">
        <p14:creationId xmlns:p14="http://schemas.microsoft.com/office/powerpoint/2010/main" val="245554958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marL="0" marR="0" lvl="0" indent="0" algn="l" defTabSz="914400" rtl="0" fontAlgn="auto" hangingPunct="1">
        <a:lnSpc>
          <a:spcPct val="90000"/>
        </a:lnSpc>
        <a:spcBef>
          <a:spcPts val="0"/>
        </a:spcBef>
        <a:spcAft>
          <a:spcPts val="0"/>
        </a:spcAft>
        <a:buNone/>
        <a:tabLst/>
        <a:defRPr lang="nl-NL"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nl-NL"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nl-NL"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nl-NL"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nl-NL"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nl-NL"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png"/><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hyperlink" Target="https://vimeo.com/706077016"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www.honk.nu/" TargetMode="External"/><Relationship Id="rId2" Type="http://schemas.openxmlformats.org/officeDocument/2006/relationships/hyperlink" Target="mailto:solliciteren@honk.nl"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mailto:cwierda@honk.nu" TargetMode="External"/><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ssfh.nl/maakruimtevoordestagiair"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4D9513-E5C3-4B11-8CD4-98F6A9E71B88}"/>
              </a:ext>
            </a:extLst>
          </p:cNvPr>
          <p:cNvSpPr>
            <a:spLocks noGrp="1"/>
          </p:cNvSpPr>
          <p:nvPr>
            <p:ph type="ctrTitle"/>
          </p:nvPr>
        </p:nvSpPr>
        <p:spPr/>
        <p:txBody>
          <a:bodyPr>
            <a:normAutofit fontScale="90000"/>
          </a:bodyPr>
          <a:lstStyle/>
          <a:p>
            <a:r>
              <a:rPr lang="nl-NL"/>
              <a:t>Eindevaluatie </a:t>
            </a:r>
            <a:br>
              <a:rPr lang="nl-NL" dirty="0"/>
            </a:br>
            <a:r>
              <a:rPr lang="nl-NL" sz="1800" dirty="0">
                <a:effectLst/>
                <a:latin typeface="Calibri" panose="020F0502020204030204" pitchFamily="34" charset="0"/>
                <a:ea typeface="Calibri" panose="020F0502020204030204" pitchFamily="34" charset="0"/>
                <a:cs typeface="Times New Roman" panose="02020603050405020304" pitchFamily="18" charset="0"/>
              </a:rPr>
              <a:t>(zij-)instroom doktersassistentes vergroten</a:t>
            </a:r>
            <a:endParaRPr lang="nl-NL" dirty="0"/>
          </a:p>
        </p:txBody>
      </p:sp>
      <p:sp>
        <p:nvSpPr>
          <p:cNvPr id="3" name="Ondertitel 2">
            <a:extLst>
              <a:ext uri="{FF2B5EF4-FFF2-40B4-BE49-F238E27FC236}">
                <a16:creationId xmlns:a16="http://schemas.microsoft.com/office/drawing/2014/main" id="{3E4B069C-9D3A-46EC-8C2D-6497868E1AAA}"/>
              </a:ext>
            </a:extLst>
          </p:cNvPr>
          <p:cNvSpPr>
            <a:spLocks noGrp="1"/>
          </p:cNvSpPr>
          <p:nvPr>
            <p:ph type="subTitle" idx="1"/>
          </p:nvPr>
        </p:nvSpPr>
        <p:spPr/>
        <p:txBody>
          <a:bodyPr vert="horz" lIns="91440" tIns="45720" rIns="91440" bIns="45720" rtlCol="0" anchor="t">
            <a:noAutofit/>
          </a:bodyPr>
          <a:lstStyle/>
          <a:p>
            <a:r>
              <a:rPr lang="nl-NL" dirty="0">
                <a:cs typeface="Calibri"/>
              </a:rPr>
              <a:t>November 2023</a:t>
            </a:r>
          </a:p>
        </p:txBody>
      </p:sp>
    </p:spTree>
    <p:extLst>
      <p:ext uri="{BB962C8B-B14F-4D97-AF65-F5344CB8AC3E}">
        <p14:creationId xmlns:p14="http://schemas.microsoft.com/office/powerpoint/2010/main" val="3007947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C3FC202C-A952-D729-87B0-7E29510BEE90}"/>
              </a:ext>
            </a:extLst>
          </p:cNvPr>
          <p:cNvSpPr>
            <a:spLocks noGrp="1"/>
          </p:cNvSpPr>
          <p:nvPr>
            <p:ph type="title"/>
          </p:nvPr>
        </p:nvSpPr>
        <p:spPr/>
        <p:txBody>
          <a:bodyPr/>
          <a:lstStyle/>
          <a:p>
            <a:r>
              <a:rPr lang="nl-NL" b="1"/>
              <a:t>Bijlagen: achtergronden van activiteiten</a:t>
            </a:r>
          </a:p>
        </p:txBody>
      </p:sp>
      <p:sp>
        <p:nvSpPr>
          <p:cNvPr id="8" name="Tijdelijke aanduiding voor tekst 7">
            <a:extLst>
              <a:ext uri="{FF2B5EF4-FFF2-40B4-BE49-F238E27FC236}">
                <a16:creationId xmlns:a16="http://schemas.microsoft.com/office/drawing/2014/main" id="{0B541235-F1FF-26EF-A9ED-F3BA0B63561E}"/>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D1943C0D-C886-95EF-C025-9AC4657AC819}"/>
              </a:ext>
            </a:extLst>
          </p:cNvPr>
          <p:cNvSpPr>
            <a:spLocks noGrp="1"/>
          </p:cNvSpPr>
          <p:nvPr>
            <p:ph type="sldNum" sz="quarter" idx="8"/>
          </p:nvPr>
        </p:nvSpPr>
        <p:spPr/>
        <p:txBody>
          <a:bodyPr/>
          <a:lstStyle/>
          <a:p>
            <a:fld id="{C7667BEC-0511-4721-880C-282B0BD3357A}" type="slidenum">
              <a:rPr lang="nl-NL" smtClean="0"/>
              <a:t>10</a:t>
            </a:fld>
            <a:endParaRPr lang="nl-NL"/>
          </a:p>
        </p:txBody>
      </p:sp>
    </p:spTree>
    <p:extLst>
      <p:ext uri="{BB962C8B-B14F-4D97-AF65-F5344CB8AC3E}">
        <p14:creationId xmlns:p14="http://schemas.microsoft.com/office/powerpoint/2010/main" val="2723203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Tekstvak 6">
            <a:extLst>
              <a:ext uri="{FF2B5EF4-FFF2-40B4-BE49-F238E27FC236}">
                <a16:creationId xmlns:a16="http://schemas.microsoft.com/office/drawing/2014/main" id="{CCCE8EFA-C8C4-450D-8125-0446BEFC8C6A}"/>
              </a:ext>
            </a:extLst>
          </p:cNvPr>
          <p:cNvSpPr txBox="1"/>
          <p:nvPr/>
        </p:nvSpPr>
        <p:spPr>
          <a:xfrm>
            <a:off x="233446" y="1019926"/>
            <a:ext cx="11490934" cy="375552"/>
          </a:xfrm>
          <a:prstGeom prst="rect">
            <a:avLst/>
          </a:prstGeom>
          <a:noFill/>
          <a:ln cap="flat">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sz="1800" b="0" i="0" u="none" strike="noStrike" kern="0" cap="none" spc="0" baseline="0">
                <a:solidFill>
                  <a:srgbClr val="000000"/>
                </a:solidFill>
                <a:uFillTx/>
              </a:defRPr>
            </a:pPr>
            <a:r>
              <a:rPr kumimoji="0" lang="nl-NL" sz="1800" b="0" i="0" u="none" strike="noStrike" kern="1200" cap="none" spc="0" normalizeH="0" baseline="0" noProof="0">
                <a:ln>
                  <a:noFill/>
                </a:ln>
                <a:solidFill>
                  <a:srgbClr val="000000"/>
                </a:solidFill>
                <a:effectLst/>
                <a:uLnTx/>
                <a:uFillTx/>
                <a:latin typeface="Calibri"/>
                <a:ea typeface="Calibri" pitchFamily="34"/>
                <a:cs typeface="Times New Roman"/>
              </a:rPr>
              <a:t>35 van de 92 aangesloten praktijk heeft gereageerd, voornamelijk vanuit Alkmaar (16), Heerhugowaard (9</a:t>
            </a:r>
            <a:r>
              <a:rPr kumimoji="0" lang="nl-NL" sz="1800" b="0" i="0" u="none" strike="noStrike" kern="0" cap="none" spc="0" normalizeH="0" baseline="0" noProof="0">
                <a:ln>
                  <a:noFill/>
                </a:ln>
                <a:solidFill>
                  <a:srgbClr val="000000"/>
                </a:solidFill>
                <a:effectLst/>
                <a:uLnTx/>
                <a:uFillTx/>
                <a:latin typeface="Calibri"/>
                <a:ea typeface="Calibri" pitchFamily="34"/>
                <a:cs typeface="Times New Roman"/>
              </a:rPr>
              <a:t>)</a:t>
            </a:r>
            <a:r>
              <a:rPr kumimoji="0" lang="nl-NL" sz="1800" b="0" i="0" u="none" strike="noStrike" kern="1200" cap="none" spc="0" normalizeH="0" baseline="0" noProof="0">
                <a:ln>
                  <a:noFill/>
                </a:ln>
                <a:solidFill>
                  <a:srgbClr val="000000"/>
                </a:solidFill>
                <a:effectLst/>
                <a:uLnTx/>
                <a:uFillTx/>
                <a:latin typeface="Calibri"/>
                <a:ea typeface="Calibri" pitchFamily="34"/>
                <a:cs typeface="Times New Roman"/>
              </a:rPr>
              <a:t> </a:t>
            </a:r>
            <a:r>
              <a:rPr kumimoji="0" lang="nl-NL" sz="1800" b="0" i="0" u="none" strike="noStrike" kern="0" cap="none" spc="0" normalizeH="0" baseline="0" noProof="0">
                <a:ln>
                  <a:noFill/>
                </a:ln>
                <a:solidFill>
                  <a:srgbClr val="000000"/>
                </a:solidFill>
                <a:effectLst/>
                <a:uLnTx/>
                <a:uFillTx/>
                <a:latin typeface="Calibri"/>
                <a:ea typeface="Calibri" pitchFamily="34"/>
                <a:cs typeface="Times New Roman"/>
              </a:rPr>
              <a:t>en Heiloo</a:t>
            </a:r>
            <a:r>
              <a:rPr kumimoji="0" lang="nl-NL" sz="1800" b="0" i="0" u="none" strike="noStrike" kern="1200" cap="none" spc="0" normalizeH="0" baseline="0" noProof="0">
                <a:ln>
                  <a:noFill/>
                </a:ln>
                <a:solidFill>
                  <a:srgbClr val="000000"/>
                </a:solidFill>
                <a:effectLst/>
                <a:uLnTx/>
                <a:uFillTx/>
                <a:latin typeface="Calibri"/>
                <a:ea typeface="Calibri" pitchFamily="34"/>
                <a:cs typeface="Times New Roman"/>
              </a:rPr>
              <a:t> (5).</a:t>
            </a:r>
          </a:p>
        </p:txBody>
      </p:sp>
      <p:sp>
        <p:nvSpPr>
          <p:cNvPr id="5" name="Tekstvak 11">
            <a:extLst>
              <a:ext uri="{FF2B5EF4-FFF2-40B4-BE49-F238E27FC236}">
                <a16:creationId xmlns:a16="http://schemas.microsoft.com/office/drawing/2014/main" id="{065B1A66-D513-4EA6-BD20-B4833272D9B7}"/>
              </a:ext>
            </a:extLst>
          </p:cNvPr>
          <p:cNvSpPr txBox="1"/>
          <p:nvPr/>
        </p:nvSpPr>
        <p:spPr>
          <a:xfrm>
            <a:off x="181063" y="1532835"/>
            <a:ext cx="9100629" cy="375552"/>
          </a:xfrm>
          <a:prstGeom prst="rect">
            <a:avLst/>
          </a:prstGeom>
          <a:noFill/>
          <a:ln cap="flat">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sz="1800" b="0" i="0" u="none" strike="noStrike" kern="0" cap="none" spc="0" baseline="0">
                <a:solidFill>
                  <a:srgbClr val="000000"/>
                </a:solidFill>
                <a:uFillTx/>
              </a:defRPr>
            </a:pPr>
            <a:r>
              <a:rPr kumimoji="0" lang="nl-NL" sz="1800" b="1" i="0" u="none" strike="noStrike" kern="1200" cap="none" spc="0" normalizeH="0" baseline="0" noProof="0">
                <a:ln>
                  <a:noFill/>
                </a:ln>
                <a:solidFill>
                  <a:srgbClr val="548235"/>
                </a:solidFill>
                <a:effectLst/>
                <a:uLnTx/>
                <a:uFillTx/>
                <a:latin typeface="Calibri"/>
                <a:ea typeface="Calibri" pitchFamily="34"/>
                <a:cs typeface="Times New Roman"/>
              </a:rPr>
              <a:t>63% van de praktijken begeleidt nu geen stagiaire, </a:t>
            </a:r>
            <a:r>
              <a:rPr kumimoji="0" lang="nl-NL" sz="1800" b="1" i="0" u="none" strike="noStrike" kern="0" cap="none" spc="0" normalizeH="0" baseline="0" noProof="0">
                <a:ln>
                  <a:noFill/>
                </a:ln>
                <a:solidFill>
                  <a:srgbClr val="548235"/>
                </a:solidFill>
                <a:effectLst/>
                <a:uLnTx/>
                <a:uFillTx/>
                <a:latin typeface="Calibri"/>
                <a:ea typeface="Calibri" pitchFamily="34"/>
                <a:cs typeface="Times New Roman"/>
              </a:rPr>
              <a:t>37</a:t>
            </a:r>
            <a:r>
              <a:rPr kumimoji="0" lang="nl-NL" sz="1800" b="1" i="0" u="none" strike="noStrike" kern="1200" cap="none" spc="0" normalizeH="0" baseline="0" noProof="0">
                <a:ln>
                  <a:noFill/>
                </a:ln>
                <a:solidFill>
                  <a:srgbClr val="548235"/>
                </a:solidFill>
                <a:effectLst/>
                <a:uLnTx/>
                <a:uFillTx/>
                <a:latin typeface="Calibri"/>
                <a:ea typeface="Calibri" pitchFamily="34"/>
                <a:cs typeface="Times New Roman"/>
              </a:rPr>
              <a:t>% </a:t>
            </a:r>
            <a:r>
              <a:rPr kumimoji="0" lang="nl-NL" sz="1800" b="1" i="0" u="none" strike="noStrike" kern="0" cap="none" spc="0" normalizeH="0" baseline="0" noProof="0">
                <a:ln>
                  <a:noFill/>
                </a:ln>
                <a:solidFill>
                  <a:srgbClr val="548235"/>
                </a:solidFill>
                <a:effectLst/>
                <a:uLnTx/>
                <a:uFillTx/>
                <a:latin typeface="Calibri"/>
                <a:ea typeface="Calibri" pitchFamily="34"/>
                <a:cs typeface="Times New Roman"/>
              </a:rPr>
              <a:t>van de praktijken wel</a:t>
            </a:r>
            <a:r>
              <a:rPr kumimoji="0" lang="nl-NL" sz="1800" b="1" i="0" u="none" strike="noStrike" kern="1200" cap="none" spc="0" normalizeH="0" baseline="0" noProof="0">
                <a:ln>
                  <a:noFill/>
                </a:ln>
                <a:solidFill>
                  <a:srgbClr val="548235"/>
                </a:solidFill>
                <a:effectLst/>
                <a:uLnTx/>
                <a:uFillTx/>
                <a:latin typeface="Calibri"/>
                <a:ea typeface="Calibri" pitchFamily="34"/>
                <a:cs typeface="Times New Roman"/>
              </a:rPr>
              <a:t>.</a:t>
            </a:r>
          </a:p>
        </p:txBody>
      </p:sp>
      <p:sp>
        <p:nvSpPr>
          <p:cNvPr id="7" name="Tekstvak 19">
            <a:extLst>
              <a:ext uri="{FF2B5EF4-FFF2-40B4-BE49-F238E27FC236}">
                <a16:creationId xmlns:a16="http://schemas.microsoft.com/office/drawing/2014/main" id="{113F0AC2-2A1F-4EF6-8938-636D5791EFFD}"/>
              </a:ext>
            </a:extLst>
          </p:cNvPr>
          <p:cNvSpPr txBox="1"/>
          <p:nvPr/>
        </p:nvSpPr>
        <p:spPr>
          <a:xfrm>
            <a:off x="513206" y="4156799"/>
            <a:ext cx="8598429" cy="2862322"/>
          </a:xfrm>
          <a:prstGeom prst="rect">
            <a:avLst/>
          </a:prstGeom>
          <a:noFill/>
          <a:ln cap="flat">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nl-NL" sz="1800" b="1" i="0" u="none" strike="noStrike" kern="1200" cap="none" spc="0" normalizeH="0" baseline="0" noProof="0">
                <a:ln>
                  <a:noFill/>
                </a:ln>
                <a:solidFill>
                  <a:srgbClr val="000000"/>
                </a:solidFill>
                <a:effectLst/>
                <a:uLnTx/>
                <a:uFillTx/>
                <a:latin typeface="Calibri"/>
                <a:ea typeface="+mn-ea"/>
                <a:cs typeface="+mn-cs"/>
              </a:rPr>
              <a:t>74% ervaart knelpunten bij het begeleiden van stagiaires, onderstaande punten zijn benoemd</a:t>
            </a:r>
            <a:r>
              <a:rPr kumimoji="0" lang="nl-NL" sz="1800" b="1" i="0" u="none" strike="noStrike" kern="0" cap="none" spc="0" normalizeH="0" baseline="0" noProof="0">
                <a:ln>
                  <a:noFill/>
                </a:ln>
                <a:solidFill>
                  <a:srgbClr val="000000"/>
                </a:solidFill>
                <a:effectLst/>
                <a:uLnTx/>
                <a:uFillTx/>
                <a:latin typeface="Calibri"/>
                <a:ea typeface="+mn-ea"/>
                <a:cs typeface="+mn-cs"/>
              </a:rPr>
              <a:t> (v</a:t>
            </a:r>
            <a:r>
              <a:rPr kumimoji="0" lang="nl-NL" sz="1600" b="1" i="0" u="none" strike="noStrike" kern="0" cap="none" spc="0" normalizeH="0" baseline="0" noProof="0">
                <a:ln>
                  <a:noFill/>
                </a:ln>
                <a:solidFill>
                  <a:srgbClr val="000000"/>
                </a:solidFill>
                <a:effectLst/>
                <a:uLnTx/>
                <a:uFillTx/>
                <a:latin typeface="Calibri"/>
                <a:ea typeface="+mn-ea"/>
                <a:cs typeface="+mn-cs"/>
              </a:rPr>
              <a:t>aak</a:t>
            </a:r>
            <a:r>
              <a:rPr kumimoji="0" lang="nl-NL" sz="1600" b="1" i="0" u="none" strike="noStrike" kern="1200" cap="none" spc="0" normalizeH="0" baseline="0" noProof="0">
                <a:ln>
                  <a:noFill/>
                </a:ln>
                <a:solidFill>
                  <a:srgbClr val="000000"/>
                </a:solidFill>
                <a:effectLst/>
                <a:uLnTx/>
                <a:uFillTx/>
                <a:latin typeface="Calibri"/>
                <a:ea typeface="+mn-ea"/>
                <a:cs typeface="+mn-cs"/>
              </a:rPr>
              <a:t> een opsomming van meerdere punten</a:t>
            </a:r>
            <a:r>
              <a:rPr kumimoji="0" lang="nl-NL" sz="1600" b="1" i="0" u="none" strike="noStrike" kern="0" cap="none" spc="0" normalizeH="0" baseline="0" noProof="0">
                <a:ln>
                  <a:noFill/>
                </a:ln>
                <a:solidFill>
                  <a:srgbClr val="000000"/>
                </a:solidFill>
                <a:effectLst/>
                <a:uLnTx/>
                <a:uFillTx/>
                <a:latin typeface="Calibri"/>
                <a:ea typeface="+mn-ea"/>
                <a:cs typeface="+mn-cs"/>
              </a:rPr>
              <a:t>):</a:t>
            </a:r>
            <a:endParaRPr kumimoji="0" lang="nl-NL" sz="1600" b="1" i="0" u="none" strike="noStrike" kern="1200" cap="none" spc="0" normalizeH="0" baseline="0" noProof="0">
              <a:ln>
                <a:noFill/>
              </a:ln>
              <a:solidFill>
                <a:srgbClr val="000000"/>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sz="1800" b="0" i="0" u="none" strike="noStrike" kern="0" cap="none" spc="0" baseline="0">
                <a:solidFill>
                  <a:srgbClr val="000000"/>
                </a:solidFill>
                <a:uFillTx/>
              </a:defRPr>
            </a:pPr>
            <a:r>
              <a:rPr kumimoji="0" lang="nl-NL" sz="1800" b="0" i="0" u="none" strike="noStrike" kern="0" cap="none" spc="0" normalizeH="0" baseline="0" noProof="0">
                <a:ln>
                  <a:noFill/>
                </a:ln>
                <a:solidFill>
                  <a:srgbClr val="000000"/>
                </a:solidFill>
                <a:effectLst/>
                <a:uLnTx/>
                <a:uFillTx/>
                <a:latin typeface="Calibri"/>
                <a:ea typeface="+mn-ea"/>
                <a:cs typeface="+mn-cs"/>
              </a:rPr>
              <a:t>Ruimtegebrek praktijk</a:t>
            </a:r>
            <a:endParaRPr kumimoji="0" lang="nl-NL" sz="1800" b="0" i="0" u="none" strike="noStrike" kern="0" cap="none" spc="0" normalizeH="0" baseline="0" noProof="0">
              <a:ln>
                <a:noFill/>
              </a:ln>
              <a:solidFill>
                <a:srgbClr val="000000"/>
              </a:solidFill>
              <a:effectLst/>
              <a:uLnTx/>
              <a:uFillTx/>
              <a:latin typeface="Calibri"/>
              <a:ea typeface="+mn-ea"/>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sz="1800" b="0" i="0" u="none" strike="noStrike" kern="0" cap="none" spc="0" baseline="0">
                <a:solidFill>
                  <a:srgbClr val="000000"/>
                </a:solidFill>
                <a:uFillTx/>
              </a:defRPr>
            </a:pPr>
            <a:r>
              <a:rPr kumimoji="0" lang="nl-NL" sz="1800" b="0" i="0" u="none" strike="noStrike" kern="1200" cap="none" spc="0" normalizeH="0" baseline="0" noProof="0">
                <a:ln>
                  <a:noFill/>
                </a:ln>
                <a:solidFill>
                  <a:srgbClr val="000000"/>
                </a:solidFill>
                <a:effectLst/>
                <a:uLnTx/>
                <a:uFillTx/>
                <a:latin typeface="Calibri"/>
                <a:ea typeface="+mn-ea"/>
                <a:cs typeface="+mn-cs"/>
              </a:rPr>
              <a:t>Tijdsdruk assistente </a:t>
            </a:r>
            <a:r>
              <a:rPr kumimoji="0" lang="nl-NL" sz="1800" b="0" i="0" u="none" strike="noStrike" kern="0" cap="none" spc="0" normalizeH="0" baseline="0" noProof="0">
                <a:ln>
                  <a:noFill/>
                </a:ln>
                <a:solidFill>
                  <a:srgbClr val="000000"/>
                </a:solidFill>
                <a:effectLst/>
                <a:uLnTx/>
                <a:uFillTx/>
                <a:latin typeface="Calibri"/>
                <a:ea typeface="+mn-ea"/>
                <a:cs typeface="+mn-cs"/>
              </a:rPr>
              <a:t>begeleiding</a:t>
            </a:r>
            <a:endParaRPr kumimoji="0" lang="nl-NL" sz="1800" b="0" i="0" u="none" strike="noStrike" kern="0" cap="none" spc="0" normalizeH="0" baseline="0" noProof="0">
              <a:ln>
                <a:noFill/>
              </a:ln>
              <a:solidFill>
                <a:srgbClr val="000000"/>
              </a:solidFill>
              <a:effectLst/>
              <a:uLnTx/>
              <a:uFillTx/>
              <a:latin typeface="Calibri"/>
              <a:ea typeface="+mn-ea"/>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sz="1800" b="0" i="0" u="none" strike="noStrike" kern="0" cap="none" spc="0" baseline="0">
                <a:solidFill>
                  <a:srgbClr val="000000"/>
                </a:solidFill>
                <a:uFillTx/>
              </a:defRPr>
            </a:pPr>
            <a:r>
              <a:rPr kumimoji="0" lang="nl-NL" sz="1800" b="0" i="0" u="none" strike="noStrike" kern="0" cap="none" spc="0" normalizeH="0" baseline="0" noProof="0">
                <a:ln>
                  <a:noFill/>
                </a:ln>
                <a:solidFill>
                  <a:srgbClr val="000000"/>
                </a:solidFill>
                <a:effectLst/>
                <a:uLnTx/>
                <a:uFillTx/>
                <a:latin typeface="Calibri"/>
                <a:ea typeface="+mn-ea"/>
                <a:cs typeface="+mn-cs"/>
              </a:rPr>
              <a:t>Arbeidsintensiteit</a:t>
            </a:r>
            <a:r>
              <a:rPr kumimoji="0" lang="nl-NL" sz="1800" b="0" i="0" u="none" strike="noStrike" kern="1200" cap="none" spc="0" normalizeH="0" baseline="0" noProof="0">
                <a:ln>
                  <a:noFill/>
                </a:ln>
                <a:solidFill>
                  <a:srgbClr val="000000"/>
                </a:solidFill>
                <a:effectLst/>
                <a:uLnTx/>
                <a:uFillTx/>
                <a:latin typeface="Calibri"/>
                <a:ea typeface="+mn-ea"/>
                <a:cs typeface="+mn-cs"/>
              </a:rPr>
              <a:t> </a:t>
            </a:r>
            <a:r>
              <a:rPr kumimoji="0" lang="nl-NL" sz="1800" b="0" i="0" u="none" strike="noStrike" kern="0" cap="none" spc="0" normalizeH="0" baseline="0" noProof="0">
                <a:ln>
                  <a:noFill/>
                </a:ln>
                <a:solidFill>
                  <a:srgbClr val="000000"/>
                </a:solidFill>
                <a:effectLst/>
                <a:uLnTx/>
                <a:uFillTx/>
                <a:latin typeface="Calibri"/>
                <a:ea typeface="+mn-ea"/>
                <a:cs typeface="+mn-cs"/>
              </a:rPr>
              <a:t>begeleiding</a:t>
            </a:r>
            <a:endParaRPr kumimoji="0" lang="nl-NL" sz="1800" b="0" i="0" u="none" strike="noStrike" kern="0" cap="none" spc="0" normalizeH="0" baseline="0" noProof="0">
              <a:ln>
                <a:noFill/>
              </a:ln>
              <a:solidFill>
                <a:srgbClr val="000000"/>
              </a:solidFill>
              <a:effectLst/>
              <a:uLnTx/>
              <a:uFillTx/>
              <a:latin typeface="Calibri"/>
              <a:ea typeface="+mn-ea"/>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sz="1800" b="0" i="0" u="none" strike="noStrike" kern="0" cap="none" spc="0" baseline="0">
                <a:solidFill>
                  <a:srgbClr val="000000"/>
                </a:solidFill>
                <a:uFillTx/>
              </a:defRPr>
            </a:pPr>
            <a:r>
              <a:rPr kumimoji="0" lang="nl-NL" sz="1800" b="0" i="0" u="none" strike="noStrike" kern="0" cap="none" spc="0" normalizeH="0" baseline="0" noProof="0">
                <a:ln>
                  <a:noFill/>
                </a:ln>
                <a:solidFill>
                  <a:srgbClr val="000000"/>
                </a:solidFill>
                <a:effectLst/>
                <a:uLnTx/>
                <a:uFillTx/>
                <a:latin typeface="Calibri"/>
                <a:ea typeface="+mn-ea"/>
                <a:cs typeface="+mn-cs"/>
              </a:rPr>
              <a:t>Motivatie</a:t>
            </a:r>
            <a:r>
              <a:rPr kumimoji="0" lang="nl-NL" sz="1800" b="0" i="0" u="none" strike="noStrike" kern="1200" cap="none" spc="0" normalizeH="0" baseline="0" noProof="0">
                <a:ln>
                  <a:noFill/>
                </a:ln>
                <a:solidFill>
                  <a:srgbClr val="000000"/>
                </a:solidFill>
                <a:effectLst/>
                <a:uLnTx/>
                <a:uFillTx/>
                <a:latin typeface="Calibri"/>
                <a:ea typeface="+mn-ea"/>
                <a:cs typeface="+mn-cs"/>
              </a:rPr>
              <a:t> </a:t>
            </a:r>
            <a:r>
              <a:rPr kumimoji="0" lang="nl-NL" sz="1800" b="0" i="0" u="none" strike="noStrike" kern="0" cap="none" spc="0" normalizeH="0" baseline="0" noProof="0">
                <a:ln>
                  <a:noFill/>
                </a:ln>
                <a:solidFill>
                  <a:srgbClr val="000000"/>
                </a:solidFill>
                <a:effectLst/>
                <a:uLnTx/>
                <a:uFillTx/>
                <a:latin typeface="Calibri"/>
                <a:ea typeface="+mn-ea"/>
                <a:cs typeface="+mn-cs"/>
              </a:rPr>
              <a:t>assistente</a:t>
            </a:r>
            <a:endParaRPr kumimoji="0" lang="nl-NL" sz="1800" b="0" i="0" u="none" strike="noStrike" kern="0" cap="none" spc="0" normalizeH="0" baseline="0" noProof="0">
              <a:ln>
                <a:noFill/>
              </a:ln>
              <a:solidFill>
                <a:srgbClr val="000000"/>
              </a:solidFill>
              <a:effectLst/>
              <a:uLnTx/>
              <a:uFillTx/>
              <a:latin typeface="Calibri"/>
              <a:ea typeface="+mn-ea"/>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sz="1800" b="0" i="0" u="none" strike="noStrike" kern="0" cap="none" spc="0" baseline="0">
                <a:solidFill>
                  <a:srgbClr val="000000"/>
                </a:solidFill>
                <a:uFillTx/>
              </a:defRPr>
            </a:pPr>
            <a:r>
              <a:rPr kumimoji="0" lang="nl-NL" sz="1800" b="0" i="0" u="none" strike="noStrike" kern="0" cap="none" spc="0" normalizeH="0" baseline="0" noProof="0">
                <a:ln>
                  <a:noFill/>
                </a:ln>
                <a:solidFill>
                  <a:srgbClr val="000000"/>
                </a:solidFill>
                <a:effectLst/>
                <a:uLnTx/>
                <a:uFillTx/>
                <a:latin typeface="Calibri"/>
                <a:ea typeface="+mn-ea"/>
                <a:cs typeface="+mn-cs"/>
              </a:rPr>
              <a:t>Geen</a:t>
            </a:r>
            <a:r>
              <a:rPr kumimoji="0" lang="nl-NL" sz="1800" b="0" i="0" u="none" strike="noStrike" kern="1200" cap="none" spc="0" normalizeH="0" baseline="0" noProof="0">
                <a:ln>
                  <a:noFill/>
                </a:ln>
                <a:solidFill>
                  <a:srgbClr val="000000"/>
                </a:solidFill>
                <a:effectLst/>
                <a:uLnTx/>
                <a:uFillTx/>
                <a:latin typeface="Calibri"/>
                <a:ea typeface="+mn-ea"/>
                <a:cs typeface="+mn-cs"/>
              </a:rPr>
              <a:t> bezetting </a:t>
            </a:r>
            <a:r>
              <a:rPr kumimoji="0" lang="nl-NL" sz="1800" b="0" i="0" u="none" strike="noStrike" kern="0" cap="none" spc="0" normalizeH="0" baseline="0" noProof="0">
                <a:ln>
                  <a:noFill/>
                </a:ln>
                <a:solidFill>
                  <a:srgbClr val="000000"/>
                </a:solidFill>
                <a:effectLst/>
                <a:uLnTx/>
                <a:uFillTx/>
                <a:latin typeface="Calibri"/>
                <a:ea typeface="+mn-ea"/>
                <a:cs typeface="+mn-cs"/>
              </a:rPr>
              <a:t>personeel – veel wisselingen</a:t>
            </a:r>
            <a:endParaRPr kumimoji="0" lang="nl-NL" sz="1800" b="0" i="0" u="none" strike="noStrike" kern="0" cap="none" spc="0" normalizeH="0" baseline="0" noProof="0">
              <a:ln>
                <a:noFill/>
              </a:ln>
              <a:solidFill>
                <a:srgbClr val="000000"/>
              </a:solidFill>
              <a:effectLst/>
              <a:uLnTx/>
              <a:uFillTx/>
              <a:latin typeface="Calibri"/>
              <a:ea typeface="+mn-ea"/>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sz="1800" b="0" i="0" u="none" strike="noStrike" kern="0" cap="none" spc="0" baseline="0">
                <a:solidFill>
                  <a:srgbClr val="000000"/>
                </a:solidFill>
                <a:uFillTx/>
              </a:defRPr>
            </a:pPr>
            <a:r>
              <a:rPr kumimoji="0" lang="nl-NL" sz="1800" b="0" i="0" u="none" strike="noStrike" kern="0" cap="none" spc="0" normalizeH="0" baseline="0" noProof="0">
                <a:ln>
                  <a:noFill/>
                </a:ln>
                <a:solidFill>
                  <a:srgbClr val="000000"/>
                </a:solidFill>
                <a:effectLst/>
                <a:uLnTx/>
                <a:uFillTx/>
                <a:latin typeface="Calibri"/>
                <a:ea typeface="+mn-ea"/>
                <a:cs typeface="+mn-cs"/>
              </a:rPr>
              <a:t>Communicatie</a:t>
            </a:r>
            <a:r>
              <a:rPr kumimoji="0" lang="nl-NL" sz="1800" b="0" i="0" u="none" strike="noStrike" kern="1200" cap="none" spc="0" normalizeH="0" baseline="0" noProof="0">
                <a:ln>
                  <a:noFill/>
                </a:ln>
                <a:solidFill>
                  <a:srgbClr val="000000"/>
                </a:solidFill>
                <a:effectLst/>
                <a:uLnTx/>
                <a:uFillTx/>
                <a:latin typeface="Calibri"/>
                <a:ea typeface="+mn-ea"/>
                <a:cs typeface="+mn-cs"/>
              </a:rPr>
              <a:t> en begeleiding vanuit school </a:t>
            </a:r>
            <a:r>
              <a:rPr kumimoji="0" lang="nl-NL" sz="1800" b="0" i="0" u="none" strike="noStrike" kern="0" cap="none" spc="0" normalizeH="0" baseline="0" noProof="0">
                <a:ln>
                  <a:noFill/>
                </a:ln>
                <a:solidFill>
                  <a:srgbClr val="000000"/>
                </a:solidFill>
                <a:effectLst/>
                <a:uLnTx/>
                <a:uFillTx/>
                <a:latin typeface="Calibri"/>
                <a:ea typeface="+mn-ea"/>
                <a:cs typeface="+mn-cs"/>
              </a:rPr>
              <a:t>summier</a:t>
            </a:r>
            <a:endParaRPr kumimoji="0" lang="nl-NL" sz="1800" b="0" i="0" u="none" strike="noStrike" kern="0" cap="none" spc="0" normalizeH="0" baseline="0" noProof="0">
              <a:ln>
                <a:noFill/>
              </a:ln>
              <a:solidFill>
                <a:srgbClr val="000000"/>
              </a:solidFill>
              <a:effectLst/>
              <a:uLnTx/>
              <a:uFillTx/>
              <a:latin typeface="Calibri"/>
              <a:ea typeface="+mn-ea"/>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sz="1800" b="0" i="0" u="none" strike="noStrike" kern="0" cap="none" spc="0" baseline="0">
                <a:solidFill>
                  <a:srgbClr val="000000"/>
                </a:solidFill>
                <a:uFillTx/>
              </a:defRPr>
            </a:pPr>
            <a:r>
              <a:rPr kumimoji="0" lang="nl-NL" sz="1800" b="0" i="0" u="none" strike="noStrike" kern="0" cap="none" spc="0" normalizeH="0" baseline="0" noProof="0">
                <a:ln>
                  <a:noFill/>
                </a:ln>
                <a:solidFill>
                  <a:srgbClr val="000000"/>
                </a:solidFill>
                <a:effectLst/>
                <a:uLnTx/>
                <a:uFillTx/>
                <a:latin typeface="Calibri"/>
                <a:ea typeface="+mn-ea"/>
                <a:cs typeface="+mn-cs"/>
              </a:rPr>
              <a:t>Betaling</a:t>
            </a:r>
            <a:r>
              <a:rPr kumimoji="0" lang="nl-NL" sz="1800" b="0" i="0" u="none" strike="noStrike" kern="1200" cap="none" spc="0" normalizeH="0" baseline="0" noProof="0">
                <a:ln>
                  <a:noFill/>
                </a:ln>
                <a:solidFill>
                  <a:srgbClr val="000000"/>
                </a:solidFill>
                <a:effectLst/>
                <a:uLnTx/>
                <a:uFillTx/>
                <a:latin typeface="Calibri"/>
                <a:ea typeface="+mn-ea"/>
                <a:cs typeface="+mn-cs"/>
              </a:rPr>
              <a:t> stagevergoeding	</a:t>
            </a:r>
            <a:endParaRPr kumimoji="0" lang="nl-NL" sz="1800" b="0" i="0" u="none" strike="noStrike" kern="1200" cap="none" spc="0" normalizeH="0" baseline="0" noProof="0">
              <a:ln>
                <a:noFill/>
              </a:ln>
              <a:solidFill>
                <a:srgbClr val="000000"/>
              </a:solidFill>
              <a:effectLst/>
              <a:uLnTx/>
              <a:uFillTx/>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nl-NL" sz="1800" b="0" i="0" u="none" strike="noStrike" kern="1200" cap="none" spc="0" normalizeH="0" baseline="0" noProof="0">
              <a:ln>
                <a:noFill/>
              </a:ln>
              <a:solidFill>
                <a:srgbClr val="000000"/>
              </a:solidFill>
              <a:effectLst/>
              <a:uLnTx/>
              <a:uFillTx/>
              <a:latin typeface="Calibri"/>
              <a:ea typeface="+mn-ea"/>
              <a:cs typeface="+mn-cs"/>
            </a:endParaRPr>
          </a:p>
        </p:txBody>
      </p:sp>
      <p:sp>
        <p:nvSpPr>
          <p:cNvPr id="9" name="Title 8">
            <a:extLst>
              <a:ext uri="{FF2B5EF4-FFF2-40B4-BE49-F238E27FC236}">
                <a16:creationId xmlns:a16="http://schemas.microsoft.com/office/drawing/2014/main" id="{C46DCDFB-02FD-44FF-A8CE-5889A3415FE8}"/>
              </a:ext>
            </a:extLst>
          </p:cNvPr>
          <p:cNvSpPr>
            <a:spLocks noGrp="1"/>
          </p:cNvSpPr>
          <p:nvPr>
            <p:ph type="title"/>
          </p:nvPr>
        </p:nvSpPr>
        <p:spPr>
          <a:xfrm>
            <a:off x="179176" y="4723"/>
            <a:ext cx="10515600" cy="1325559"/>
          </a:xfrm>
        </p:spPr>
        <p:txBody>
          <a:bodyPr/>
          <a:lstStyle/>
          <a:p>
            <a:r>
              <a:rPr lang="en-US" b="1" err="1">
                <a:cs typeface="Calibri Light"/>
              </a:rPr>
              <a:t>Uitkomsten</a:t>
            </a:r>
            <a:r>
              <a:rPr lang="en-US" b="1">
                <a:cs typeface="Calibri Light"/>
              </a:rPr>
              <a:t> </a:t>
            </a:r>
            <a:r>
              <a:rPr lang="en-US" b="1" err="1">
                <a:cs typeface="Calibri Light"/>
              </a:rPr>
              <a:t>enquete</a:t>
            </a:r>
            <a:r>
              <a:rPr lang="en-US" b="1">
                <a:cs typeface="Calibri Light"/>
              </a:rPr>
              <a:t> </a:t>
            </a:r>
            <a:r>
              <a:rPr lang="en-US" b="1" err="1">
                <a:cs typeface="Calibri Light"/>
              </a:rPr>
              <a:t>juni</a:t>
            </a:r>
            <a:r>
              <a:rPr lang="en-US" b="1">
                <a:cs typeface="Calibri Light"/>
              </a:rPr>
              <a:t> 2022</a:t>
            </a:r>
            <a:endParaRPr lang="en-US" b="1"/>
          </a:p>
        </p:txBody>
      </p:sp>
      <p:pic>
        <p:nvPicPr>
          <p:cNvPr id="10" name="Picture 10">
            <a:extLst>
              <a:ext uri="{FF2B5EF4-FFF2-40B4-BE49-F238E27FC236}">
                <a16:creationId xmlns:a16="http://schemas.microsoft.com/office/drawing/2014/main" id="{FBB51F6B-F5C7-499C-B11F-FD61C284511C}"/>
              </a:ext>
            </a:extLst>
          </p:cNvPr>
          <p:cNvPicPr>
            <a:picLocks noChangeAspect="1"/>
          </p:cNvPicPr>
          <p:nvPr/>
        </p:nvPicPr>
        <p:blipFill>
          <a:blip r:embed="rId2"/>
          <a:stretch>
            <a:fillRect/>
          </a:stretch>
        </p:blipFill>
        <p:spPr>
          <a:xfrm>
            <a:off x="509586" y="1968143"/>
            <a:ext cx="2921794" cy="1957309"/>
          </a:xfrm>
          <a:prstGeom prst="rect">
            <a:avLst/>
          </a:prstGeom>
        </p:spPr>
      </p:pic>
      <p:graphicFrame>
        <p:nvGraphicFramePr>
          <p:cNvPr id="12" name="Tekstvak 15">
            <a:extLst>
              <a:ext uri="{FF2B5EF4-FFF2-40B4-BE49-F238E27FC236}">
                <a16:creationId xmlns:a16="http://schemas.microsoft.com/office/drawing/2014/main" id="{8A75C0C0-4F6C-4DAA-B3D8-0399DD9E2132}"/>
              </a:ext>
            </a:extLst>
          </p:cNvPr>
          <p:cNvGraphicFramePr/>
          <p:nvPr>
            <p:extLst>
              <p:ext uri="{D42A27DB-BD31-4B8C-83A1-F6EECF244321}">
                <p14:modId xmlns:p14="http://schemas.microsoft.com/office/powerpoint/2010/main" val="2696048830"/>
              </p:ext>
            </p:extLst>
          </p:nvPr>
        </p:nvGraphicFramePr>
        <p:xfrm>
          <a:off x="3686545" y="1433578"/>
          <a:ext cx="7944840" cy="30425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7CF8336-083B-B1E8-FFB3-A86E3DD1DD00}"/>
              </a:ext>
            </a:extLst>
          </p:cNvPr>
          <p:cNvSpPr>
            <a:spLocks noGrp="1"/>
          </p:cNvSpPr>
          <p:nvPr>
            <p:ph type="title"/>
          </p:nvPr>
        </p:nvSpPr>
        <p:spPr/>
        <p:txBody>
          <a:bodyPr>
            <a:normAutofit fontScale="90000"/>
          </a:bodyPr>
          <a:lstStyle/>
          <a:p>
            <a:r>
              <a:rPr lang="nl-NL">
                <a:cs typeface="Calibri"/>
              </a:rPr>
              <a:t>Nieuwsuitingen HONK: open dag doktersassistenten in opleiding</a:t>
            </a:r>
            <a:endParaRPr lang="nl-NL"/>
          </a:p>
        </p:txBody>
      </p:sp>
      <p:sp>
        <p:nvSpPr>
          <p:cNvPr id="3" name="Tijdelijke aanduiding voor inhoud 2">
            <a:extLst>
              <a:ext uri="{FF2B5EF4-FFF2-40B4-BE49-F238E27FC236}">
                <a16:creationId xmlns:a16="http://schemas.microsoft.com/office/drawing/2014/main" id="{14B08932-336B-6CCD-32F1-7C73283CFE4F}"/>
              </a:ext>
            </a:extLst>
          </p:cNvPr>
          <p:cNvSpPr>
            <a:spLocks noGrp="1"/>
          </p:cNvSpPr>
          <p:nvPr>
            <p:ph idx="1"/>
          </p:nvPr>
        </p:nvSpPr>
        <p:spPr/>
        <p:txBody>
          <a:bodyPr vert="horz" lIns="91440" tIns="45720" rIns="91440" bIns="45720" rtlCol="0" anchor="t">
            <a:normAutofit/>
          </a:bodyPr>
          <a:lstStyle/>
          <a:p>
            <a:pPr marL="0" indent="0">
              <a:buNone/>
            </a:pPr>
            <a:endParaRPr lang="nl-NL">
              <a:highlight>
                <a:srgbClr val="FFFF00"/>
              </a:highlight>
              <a:ea typeface="+mn-lt"/>
              <a:cs typeface="+mn-lt"/>
            </a:endParaRPr>
          </a:p>
          <a:p>
            <a:pPr marL="227965" indent="-227965">
              <a:buNone/>
            </a:pPr>
            <a:endParaRPr lang="nl-NL">
              <a:highlight>
                <a:srgbClr val="FFFF00"/>
              </a:highlight>
              <a:ea typeface="+mn-lt"/>
              <a:cs typeface="+mn-lt"/>
            </a:endParaRPr>
          </a:p>
          <a:p>
            <a:pPr marL="227965" indent="-227965">
              <a:buNone/>
            </a:pPr>
            <a:endParaRPr lang="nl-NL">
              <a:highlight>
                <a:srgbClr val="FFFF00"/>
              </a:highlight>
              <a:ea typeface="+mn-lt"/>
              <a:cs typeface="+mn-lt"/>
            </a:endParaRPr>
          </a:p>
          <a:p>
            <a:pPr marL="227965" indent="-227965">
              <a:buNone/>
            </a:pPr>
            <a:endParaRPr lang="nl-NL">
              <a:highlight>
                <a:srgbClr val="FFFF00"/>
              </a:highlight>
              <a:ea typeface="+mn-lt"/>
              <a:cs typeface="+mn-lt"/>
            </a:endParaRPr>
          </a:p>
          <a:p>
            <a:pPr marL="227965" indent="-227965">
              <a:buNone/>
            </a:pPr>
            <a:endParaRPr lang="nl-NL">
              <a:highlight>
                <a:srgbClr val="FFFF00"/>
              </a:highlight>
              <a:ea typeface="+mn-lt"/>
              <a:cs typeface="+mn-lt"/>
            </a:endParaRPr>
          </a:p>
          <a:p>
            <a:pPr marL="227965" indent="-227965">
              <a:buNone/>
            </a:pPr>
            <a:endParaRPr lang="nl-NL">
              <a:highlight>
                <a:srgbClr val="FFFF00"/>
              </a:highlight>
              <a:ea typeface="+mn-lt"/>
              <a:cs typeface="+mn-lt"/>
            </a:endParaRPr>
          </a:p>
          <a:p>
            <a:pPr marL="0" indent="0">
              <a:buNone/>
            </a:pPr>
            <a:endParaRPr lang="nl-NL">
              <a:highlight>
                <a:srgbClr val="FFFF00"/>
              </a:highlight>
              <a:cs typeface="Calibri"/>
            </a:endParaRPr>
          </a:p>
        </p:txBody>
      </p:sp>
      <p:sp>
        <p:nvSpPr>
          <p:cNvPr id="6" name="TextBox 5">
            <a:extLst>
              <a:ext uri="{FF2B5EF4-FFF2-40B4-BE49-F238E27FC236}">
                <a16:creationId xmlns:a16="http://schemas.microsoft.com/office/drawing/2014/main" id="{0F0CD800-0186-C555-6E4A-66A90EB428E2}"/>
              </a:ext>
            </a:extLst>
          </p:cNvPr>
          <p:cNvSpPr txBox="1"/>
          <p:nvPr/>
        </p:nvSpPr>
        <p:spPr>
          <a:xfrm>
            <a:off x="747711" y="1188243"/>
            <a:ext cx="8422482" cy="65864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000">
                <a:cs typeface="Calibri"/>
              </a:rPr>
              <a:t>PERSBERICHT  24-maart-2022</a:t>
            </a:r>
            <a:endParaRPr lang="en-US" sz="1000">
              <a:ea typeface="+mn-lt"/>
              <a:cs typeface="+mn-lt"/>
            </a:endParaRPr>
          </a:p>
          <a:p>
            <a:r>
              <a:rPr lang="nl-NL" sz="1000">
                <a:ea typeface="+mn-lt"/>
                <a:cs typeface="+mn-lt"/>
              </a:rPr>
              <a:t>     </a:t>
            </a:r>
            <a:endParaRPr lang="en-US" sz="1000">
              <a:ea typeface="+mn-lt"/>
              <a:cs typeface="+mn-lt"/>
            </a:endParaRPr>
          </a:p>
          <a:p>
            <a:r>
              <a:rPr lang="nl-NL" sz="1000" b="1">
                <a:ea typeface="+mn-lt"/>
                <a:cs typeface="+mn-lt"/>
              </a:rPr>
              <a:t>Huisartsenpraktijken en huisartsenpost stellen hun deuren open voor vmbo-leerlingen</a:t>
            </a:r>
            <a:r>
              <a:rPr lang="nl-NL" sz="1000">
                <a:ea typeface="+mn-lt"/>
                <a:cs typeface="+mn-lt"/>
              </a:rPr>
              <a:t> </a:t>
            </a:r>
            <a:endParaRPr lang="en-US" sz="1000">
              <a:ea typeface="+mn-lt"/>
              <a:cs typeface="+mn-lt"/>
            </a:endParaRPr>
          </a:p>
          <a:p>
            <a:r>
              <a:rPr lang="nl-NL" sz="1000">
                <a:ea typeface="+mn-lt"/>
                <a:cs typeface="+mn-lt"/>
              </a:rPr>
              <a:t>Op 24 maart liepen 22 leerlingen een dagdeel mee met doktersassistenten en </a:t>
            </a:r>
            <a:r>
              <a:rPr lang="nl-NL" sz="1000" err="1">
                <a:ea typeface="+mn-lt"/>
                <a:cs typeface="+mn-lt"/>
              </a:rPr>
              <a:t>triagisten</a:t>
            </a:r>
            <a:r>
              <a:rPr lang="nl-NL" sz="1000">
                <a:ea typeface="+mn-lt"/>
                <a:cs typeface="+mn-lt"/>
              </a:rPr>
              <a:t> in de regio van HONK (Huisartsen Organisatie Noord-Kennemerland) </a:t>
            </a:r>
            <a:endParaRPr lang="en-US" sz="1000">
              <a:ea typeface="+mn-lt"/>
              <a:cs typeface="+mn-lt"/>
            </a:endParaRPr>
          </a:p>
          <a:p>
            <a:r>
              <a:rPr lang="nl-NL" sz="1000">
                <a:ea typeface="+mn-lt"/>
                <a:cs typeface="+mn-lt"/>
              </a:rPr>
              <a:t>  </a:t>
            </a:r>
            <a:endParaRPr lang="en-US" sz="1000">
              <a:ea typeface="+mn-lt"/>
              <a:cs typeface="+mn-lt"/>
            </a:endParaRPr>
          </a:p>
          <a:p>
            <a:r>
              <a:rPr lang="nl-NL" sz="1000">
                <a:ea typeface="+mn-lt"/>
                <a:cs typeface="+mn-lt"/>
              </a:rPr>
              <a:t>‘Een dankbare baan en leuk dat je met zoveel verschillende patiënten contact hebt’, aldus Meike (14 jaar) van het </a:t>
            </a:r>
            <a:r>
              <a:rPr lang="nl-NL" sz="1000" err="1">
                <a:ea typeface="+mn-lt"/>
                <a:cs typeface="+mn-lt"/>
              </a:rPr>
              <a:t>Trinitas</a:t>
            </a:r>
            <a:r>
              <a:rPr lang="nl-NL" sz="1000">
                <a:ea typeface="+mn-lt"/>
                <a:cs typeface="+mn-lt"/>
              </a:rPr>
              <a:t> College (locatie Johannes Bosco), een van de 3e klas vmbo-leerlingen die op 24 maart meeliep als doktersassistent bij huisartsenpraktijk Bergerhoef. 22 leerlingen van het Huygens college, Clusius college, Jan </a:t>
            </a:r>
            <a:r>
              <a:rPr lang="nl-NL" sz="1000" err="1">
                <a:ea typeface="+mn-lt"/>
                <a:cs typeface="+mn-lt"/>
              </a:rPr>
              <a:t>Arentsz</a:t>
            </a:r>
            <a:r>
              <a:rPr lang="nl-NL" sz="1000">
                <a:ea typeface="+mn-lt"/>
                <a:cs typeface="+mn-lt"/>
              </a:rPr>
              <a:t> en </a:t>
            </a:r>
            <a:r>
              <a:rPr lang="nl-NL" sz="1000" err="1">
                <a:ea typeface="+mn-lt"/>
                <a:cs typeface="+mn-lt"/>
              </a:rPr>
              <a:t>Trinitas</a:t>
            </a:r>
            <a:r>
              <a:rPr lang="nl-NL" sz="1000">
                <a:ea typeface="+mn-lt"/>
                <a:cs typeface="+mn-lt"/>
              </a:rPr>
              <a:t> College hebben een dagdeel meegelopen om te ervaren hoe het werk als doktersassistent of </a:t>
            </a:r>
            <a:r>
              <a:rPr lang="nl-NL" sz="1000" err="1">
                <a:ea typeface="+mn-lt"/>
                <a:cs typeface="+mn-lt"/>
              </a:rPr>
              <a:t>triagist</a:t>
            </a:r>
            <a:r>
              <a:rPr lang="nl-NL" sz="1000">
                <a:ea typeface="+mn-lt"/>
                <a:cs typeface="+mn-lt"/>
              </a:rPr>
              <a:t> er in het echt aan toe gaat. Zij hebben via Heerhugowaard On Stage aangegeven dat zij op werkbezoek willen bij de huisartsenpost in Alkmaar of bij een van de huisartsenpraktijken in Noord-Kennemerland, die zijn aangesloten bij HONK. ‘We zijn blij dat we zoveel geïnteresseerde en enthousiaste leerlingen mochten ontvangen die we een kijkje in onze keuken konden geven. Deze snuffelstage van een paar uurtjes is het resultaat van een mooie samenwerking tussen het onderwijs, de huisartsenpraktijken, de huisartsenpost en vele andere bedrijven in de regio’, aldus</a:t>
            </a:r>
            <a:r>
              <a:rPr lang="nl-NL" sz="1000" b="1">
                <a:ea typeface="+mn-lt"/>
                <a:cs typeface="+mn-lt"/>
              </a:rPr>
              <a:t> </a:t>
            </a:r>
            <a:r>
              <a:rPr lang="nl-NL" sz="1000">
                <a:ea typeface="+mn-lt"/>
                <a:cs typeface="+mn-lt"/>
              </a:rPr>
              <a:t>Priscilla </a:t>
            </a:r>
            <a:r>
              <a:rPr lang="nl-NL" sz="1000" err="1">
                <a:ea typeface="+mn-lt"/>
                <a:cs typeface="+mn-lt"/>
              </a:rPr>
              <a:t>Detmers</a:t>
            </a:r>
            <a:r>
              <a:rPr lang="nl-NL" sz="1000">
                <a:ea typeface="+mn-lt"/>
                <a:cs typeface="+mn-lt"/>
              </a:rPr>
              <a:t>, Operationeel leidinggevende en Praktijkmanager van HONK.  </a:t>
            </a:r>
            <a:endParaRPr lang="en-US" sz="1000">
              <a:ea typeface="+mn-lt"/>
              <a:cs typeface="+mn-lt"/>
            </a:endParaRPr>
          </a:p>
          <a:p>
            <a:r>
              <a:rPr lang="nl-NL" sz="1000">
                <a:ea typeface="+mn-lt"/>
                <a:cs typeface="+mn-lt"/>
              </a:rPr>
              <a:t>  </a:t>
            </a:r>
            <a:endParaRPr lang="en-US" sz="1000">
              <a:ea typeface="+mn-lt"/>
              <a:cs typeface="+mn-lt"/>
            </a:endParaRPr>
          </a:p>
          <a:p>
            <a:r>
              <a:rPr lang="nl-NL" sz="1000" b="1">
                <a:ea typeface="+mn-lt"/>
                <a:cs typeface="+mn-lt"/>
              </a:rPr>
              <a:t>Meelopen als Doktersassistent of </a:t>
            </a:r>
            <a:r>
              <a:rPr lang="nl-NL" sz="1000" b="1" err="1">
                <a:ea typeface="+mn-lt"/>
                <a:cs typeface="+mn-lt"/>
              </a:rPr>
              <a:t>Triagist</a:t>
            </a:r>
            <a:r>
              <a:rPr lang="nl-NL" sz="1000" b="1">
                <a:ea typeface="+mn-lt"/>
                <a:cs typeface="+mn-lt"/>
              </a:rPr>
              <a:t> </a:t>
            </a:r>
            <a:r>
              <a:rPr lang="nl-NL" sz="1000">
                <a:ea typeface="+mn-lt"/>
                <a:cs typeface="+mn-lt"/>
              </a:rPr>
              <a:t>  </a:t>
            </a:r>
            <a:br>
              <a:rPr lang="nl-NL" sz="1000">
                <a:ea typeface="+mn-lt"/>
                <a:cs typeface="+mn-lt"/>
              </a:rPr>
            </a:br>
            <a:r>
              <a:rPr lang="nl-NL" sz="1000">
                <a:ea typeface="+mn-lt"/>
                <a:cs typeface="+mn-lt"/>
              </a:rPr>
              <a:t>Bij de huisartsenpraktijken kregen leerlingen de kans om te ervaren hoe het is om als doktersassistent te werken. Zo konden ze zien wat erbij komt kijken als je het eerste aanspreekpunt bent voor patiënten. En dat je als spil van de praktijk zelfstandig werkzaamheden verricht, onder verantwoordelijkheid van en in overleg met de huisarts. Als doktersassistent doe je administratie- en baliewerkzaamheden, je hebt persoonlijk contact met patiënten en je verricht kleine medische handelingen. Vmbo-leerling Meike van het </a:t>
            </a:r>
            <a:r>
              <a:rPr lang="nl-NL" sz="1000" err="1">
                <a:ea typeface="+mn-lt"/>
                <a:cs typeface="+mn-lt"/>
              </a:rPr>
              <a:t>Trinitas</a:t>
            </a:r>
            <a:r>
              <a:rPr lang="nl-NL" sz="1000">
                <a:ea typeface="+mn-lt"/>
                <a:cs typeface="+mn-lt"/>
              </a:rPr>
              <a:t> College: ‘Vooral dat persoonlijk contact met verschillende patiënten lijkt me erg leuk. En tijdens een eigen spreekuur mag je als doktersassistent ook zelf medische handelingen verrichten, die afwisseling maakt het nog leuker!’ </a:t>
            </a:r>
            <a:br>
              <a:rPr lang="nl-NL" sz="1000">
                <a:ea typeface="+mn-lt"/>
                <a:cs typeface="+mn-lt"/>
              </a:rPr>
            </a:br>
            <a:r>
              <a:rPr lang="nl-NL" sz="1000">
                <a:ea typeface="+mn-lt"/>
                <a:cs typeface="+mn-lt"/>
              </a:rPr>
              <a:t> </a:t>
            </a:r>
            <a:br>
              <a:rPr lang="nl-NL" sz="1000">
                <a:ea typeface="+mn-lt"/>
                <a:cs typeface="+mn-lt"/>
              </a:rPr>
            </a:br>
            <a:r>
              <a:rPr lang="nl-NL" sz="1000">
                <a:ea typeface="+mn-lt"/>
                <a:cs typeface="+mn-lt"/>
              </a:rPr>
              <a:t>Ook bij de huisartsenport hebben de vmbo-leerlingen ervaren dat het werk als </a:t>
            </a:r>
            <a:r>
              <a:rPr lang="nl-NL" sz="1000" err="1">
                <a:ea typeface="+mn-lt"/>
                <a:cs typeface="+mn-lt"/>
              </a:rPr>
              <a:t>triagist</a:t>
            </a:r>
            <a:r>
              <a:rPr lang="nl-NL" sz="1000">
                <a:ea typeface="+mn-lt"/>
                <a:cs typeface="+mn-lt"/>
              </a:rPr>
              <a:t> heel afwisselend en dynamisch is. Deze speciaal opgeleide doktersassistent is het eerste aanspreekpunt voor patiënt en arts. Een </a:t>
            </a:r>
            <a:r>
              <a:rPr lang="nl-NL" sz="1000" err="1">
                <a:ea typeface="+mn-lt"/>
                <a:cs typeface="+mn-lt"/>
              </a:rPr>
              <a:t>triagist</a:t>
            </a:r>
            <a:r>
              <a:rPr lang="nl-NL" sz="1000">
                <a:ea typeface="+mn-lt"/>
                <a:cs typeface="+mn-lt"/>
              </a:rPr>
              <a:t> stelt vragen over gezondheidsklachten aan de mensen die bellen naar de huisartsenpost en bepaalt welke zorg ingezet wordt. In deze functie adviseer je op basis van protocollen over zelfzorgmogelijkheden en regel je, zo nodig, consult- en visiteafspraken voor de huisartsen.   </a:t>
            </a:r>
            <a:br>
              <a:rPr lang="nl-NL" sz="1000">
                <a:ea typeface="+mn-lt"/>
                <a:cs typeface="+mn-lt"/>
              </a:rPr>
            </a:br>
            <a:r>
              <a:rPr lang="nl-NL" sz="1000">
                <a:ea typeface="+mn-lt"/>
                <a:cs typeface="+mn-lt"/>
              </a:rPr>
              <a:t>   </a:t>
            </a:r>
            <a:br>
              <a:rPr lang="nl-NL" sz="1000">
                <a:ea typeface="+mn-lt"/>
                <a:cs typeface="+mn-lt"/>
              </a:rPr>
            </a:br>
            <a:r>
              <a:rPr lang="nl-NL" sz="1000">
                <a:ea typeface="+mn-lt"/>
                <a:cs typeface="+mn-lt"/>
              </a:rPr>
              <a:t>Heerhugowaard On Stage  </a:t>
            </a:r>
            <a:br>
              <a:rPr lang="nl-NL" sz="1000">
                <a:ea typeface="+mn-lt"/>
                <a:cs typeface="+mn-lt"/>
              </a:rPr>
            </a:br>
            <a:r>
              <a:rPr lang="nl-NL" sz="1000">
                <a:ea typeface="+mn-lt"/>
                <a:cs typeface="+mn-lt"/>
              </a:rPr>
              <a:t>Heerhugowaard On Stage is een Beroepenfeest voor vmbo-leerlingen en beroepsbeoefenaren in de omgeving van Heerhugowaard. Leerlingen en bedrijven worden bij elkaar gebracht en gaan met elkaar in gesprek over diverse beroepen en organisaties. De leerlingen kiezen vervolgens twee bedrijven uit waar zij op werkbezoek gaan.  </a:t>
            </a:r>
            <a:endParaRPr lang="en-US" sz="1000">
              <a:ea typeface="+mn-lt"/>
              <a:cs typeface="+mn-lt"/>
            </a:endParaRPr>
          </a:p>
          <a:p>
            <a:r>
              <a:rPr lang="nl-NL" sz="1000">
                <a:ea typeface="+mn-lt"/>
                <a:cs typeface="+mn-lt"/>
              </a:rPr>
              <a:t>  </a:t>
            </a:r>
            <a:br>
              <a:rPr lang="nl-NL" sz="1000">
                <a:ea typeface="+mn-lt"/>
                <a:cs typeface="+mn-lt"/>
              </a:rPr>
            </a:br>
            <a:r>
              <a:rPr lang="nl-NL" sz="1000">
                <a:ea typeface="+mn-lt"/>
                <a:cs typeface="+mn-lt"/>
              </a:rPr>
              <a:t> </a:t>
            </a:r>
            <a:br>
              <a:rPr lang="nl-NL" sz="1000">
                <a:ea typeface="+mn-lt"/>
                <a:cs typeface="+mn-lt"/>
              </a:rPr>
            </a:br>
            <a:endParaRPr lang="en-US" sz="1000">
              <a:ea typeface="+mn-lt"/>
              <a:cs typeface="+mn-lt"/>
            </a:endParaRPr>
          </a:p>
          <a:p>
            <a:r>
              <a:rPr lang="nl-NL" sz="1000">
                <a:ea typeface="+mn-lt"/>
                <a:cs typeface="+mn-lt"/>
              </a:rPr>
              <a:t> </a:t>
            </a:r>
            <a:endParaRPr lang="en-US" sz="1000">
              <a:ea typeface="+mn-lt"/>
              <a:cs typeface="+mn-lt"/>
            </a:endParaRPr>
          </a:p>
          <a:p>
            <a:r>
              <a:rPr lang="nl-NL" sz="1000">
                <a:ea typeface="+mn-lt"/>
                <a:cs typeface="+mn-lt"/>
              </a:rPr>
              <a:t> </a:t>
            </a:r>
            <a:endParaRPr lang="en-US" sz="1000">
              <a:ea typeface="+mn-lt"/>
              <a:cs typeface="+mn-lt"/>
            </a:endParaRPr>
          </a:p>
          <a:p>
            <a:endParaRPr lang="en-US" sz="1000">
              <a:ea typeface="+mn-lt"/>
              <a:cs typeface="+mn-lt"/>
            </a:endParaRPr>
          </a:p>
          <a:p>
            <a:endParaRPr lang="en-US" sz="1000">
              <a:ea typeface="+mn-lt"/>
              <a:cs typeface="+mn-lt"/>
            </a:endParaRPr>
          </a:p>
          <a:p>
            <a:endParaRPr lang="en-US" sz="1000">
              <a:cs typeface="Calibri"/>
            </a:endParaRPr>
          </a:p>
          <a:p>
            <a:endParaRPr lang="en-US" sz="1100">
              <a:cs typeface="Calibri"/>
            </a:endParaRPr>
          </a:p>
          <a:p>
            <a:endParaRPr lang="en-US" sz="1000">
              <a:cs typeface="Calibri"/>
            </a:endParaRPr>
          </a:p>
          <a:p>
            <a:endParaRPr lang="en-US" sz="1000">
              <a:cs typeface="Calibri"/>
            </a:endParaRPr>
          </a:p>
          <a:p>
            <a:endParaRPr lang="en-US" sz="1100">
              <a:cs typeface="Calibri"/>
            </a:endParaRPr>
          </a:p>
        </p:txBody>
      </p:sp>
    </p:spTree>
    <p:extLst>
      <p:ext uri="{BB962C8B-B14F-4D97-AF65-F5344CB8AC3E}">
        <p14:creationId xmlns:p14="http://schemas.microsoft.com/office/powerpoint/2010/main" val="2941478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7CF8336-083B-B1E8-FFB3-A86E3DD1DD00}"/>
              </a:ext>
            </a:extLst>
          </p:cNvPr>
          <p:cNvSpPr>
            <a:spLocks noGrp="1"/>
          </p:cNvSpPr>
          <p:nvPr>
            <p:ph type="title"/>
          </p:nvPr>
        </p:nvSpPr>
        <p:spPr/>
        <p:txBody>
          <a:bodyPr>
            <a:normAutofit/>
          </a:bodyPr>
          <a:lstStyle/>
          <a:p>
            <a:r>
              <a:rPr lang="nl-NL">
                <a:cs typeface="Calibri"/>
              </a:rPr>
              <a:t>Nieuwsuitingen HONK: werving doktersassistentes</a:t>
            </a:r>
            <a:endParaRPr lang="nl-NL"/>
          </a:p>
        </p:txBody>
      </p:sp>
      <p:sp>
        <p:nvSpPr>
          <p:cNvPr id="3" name="Tijdelijke aanduiding voor inhoud 2">
            <a:extLst>
              <a:ext uri="{FF2B5EF4-FFF2-40B4-BE49-F238E27FC236}">
                <a16:creationId xmlns:a16="http://schemas.microsoft.com/office/drawing/2014/main" id="{14B08932-336B-6CCD-32F1-7C73283CFE4F}"/>
              </a:ext>
            </a:extLst>
          </p:cNvPr>
          <p:cNvSpPr>
            <a:spLocks noGrp="1"/>
          </p:cNvSpPr>
          <p:nvPr>
            <p:ph idx="1"/>
          </p:nvPr>
        </p:nvSpPr>
        <p:spPr/>
        <p:txBody>
          <a:bodyPr vert="horz" lIns="91440" tIns="45720" rIns="91440" bIns="45720" rtlCol="0" anchor="t">
            <a:normAutofit/>
          </a:bodyPr>
          <a:lstStyle/>
          <a:p>
            <a:pPr marL="0" indent="0">
              <a:buNone/>
            </a:pPr>
            <a:endParaRPr lang="nl-NL">
              <a:highlight>
                <a:srgbClr val="FFFF00"/>
              </a:highlight>
              <a:ea typeface="+mn-lt"/>
              <a:cs typeface="+mn-lt"/>
            </a:endParaRPr>
          </a:p>
          <a:p>
            <a:pPr marL="227965" indent="-227965">
              <a:buNone/>
            </a:pPr>
            <a:endParaRPr lang="nl-NL">
              <a:highlight>
                <a:srgbClr val="FFFF00"/>
              </a:highlight>
              <a:ea typeface="+mn-lt"/>
              <a:cs typeface="+mn-lt"/>
            </a:endParaRPr>
          </a:p>
          <a:p>
            <a:pPr marL="227965" indent="-227965">
              <a:buNone/>
            </a:pPr>
            <a:endParaRPr lang="nl-NL">
              <a:highlight>
                <a:srgbClr val="FFFF00"/>
              </a:highlight>
              <a:ea typeface="+mn-lt"/>
              <a:cs typeface="+mn-lt"/>
            </a:endParaRPr>
          </a:p>
          <a:p>
            <a:pPr marL="227965" indent="-227965">
              <a:buNone/>
            </a:pPr>
            <a:endParaRPr lang="nl-NL">
              <a:highlight>
                <a:srgbClr val="FFFF00"/>
              </a:highlight>
              <a:ea typeface="+mn-lt"/>
              <a:cs typeface="+mn-lt"/>
            </a:endParaRPr>
          </a:p>
          <a:p>
            <a:pPr marL="227965" indent="-227965">
              <a:buNone/>
            </a:pPr>
            <a:endParaRPr lang="nl-NL">
              <a:highlight>
                <a:srgbClr val="FFFF00"/>
              </a:highlight>
              <a:ea typeface="+mn-lt"/>
              <a:cs typeface="+mn-lt"/>
            </a:endParaRPr>
          </a:p>
          <a:p>
            <a:pPr marL="227965" indent="-227965">
              <a:buNone/>
            </a:pPr>
            <a:endParaRPr lang="nl-NL">
              <a:highlight>
                <a:srgbClr val="FFFF00"/>
              </a:highlight>
              <a:ea typeface="+mn-lt"/>
              <a:cs typeface="+mn-lt"/>
            </a:endParaRPr>
          </a:p>
          <a:p>
            <a:pPr marL="0" indent="0">
              <a:buNone/>
            </a:pPr>
            <a:endParaRPr lang="nl-NL">
              <a:highlight>
                <a:srgbClr val="FFFF00"/>
              </a:highlight>
              <a:cs typeface="Calibri"/>
            </a:endParaRPr>
          </a:p>
        </p:txBody>
      </p:sp>
      <p:pic>
        <p:nvPicPr>
          <p:cNvPr id="10" name="Afbeelding 9">
            <a:extLst>
              <a:ext uri="{FF2B5EF4-FFF2-40B4-BE49-F238E27FC236}">
                <a16:creationId xmlns:a16="http://schemas.microsoft.com/office/drawing/2014/main" id="{5825F79B-55BF-4C74-3D65-E0830682DDB3}"/>
              </a:ext>
            </a:extLst>
          </p:cNvPr>
          <p:cNvPicPr>
            <a:picLocks noChangeAspect="1"/>
          </p:cNvPicPr>
          <p:nvPr/>
        </p:nvPicPr>
        <p:blipFill>
          <a:blip r:embed="rId2"/>
          <a:stretch>
            <a:fillRect/>
          </a:stretch>
        </p:blipFill>
        <p:spPr>
          <a:xfrm>
            <a:off x="5898264" y="1254135"/>
            <a:ext cx="3676650" cy="4857750"/>
          </a:xfrm>
          <a:prstGeom prst="rect">
            <a:avLst/>
          </a:prstGeom>
        </p:spPr>
      </p:pic>
      <p:pic>
        <p:nvPicPr>
          <p:cNvPr id="12" name="Afbeelding 11">
            <a:extLst>
              <a:ext uri="{FF2B5EF4-FFF2-40B4-BE49-F238E27FC236}">
                <a16:creationId xmlns:a16="http://schemas.microsoft.com/office/drawing/2014/main" id="{CC206BCF-C25E-066F-B333-4D7CF7FF4EEE}"/>
              </a:ext>
            </a:extLst>
          </p:cNvPr>
          <p:cNvPicPr>
            <a:picLocks noChangeAspect="1"/>
          </p:cNvPicPr>
          <p:nvPr/>
        </p:nvPicPr>
        <p:blipFill rotWithShape="1">
          <a:blip r:embed="rId3"/>
          <a:srcRect t="1305"/>
          <a:stretch/>
        </p:blipFill>
        <p:spPr>
          <a:xfrm>
            <a:off x="752213" y="1254135"/>
            <a:ext cx="5065458" cy="4922828"/>
          </a:xfrm>
          <a:prstGeom prst="rect">
            <a:avLst/>
          </a:prstGeom>
        </p:spPr>
      </p:pic>
      <p:sp>
        <p:nvSpPr>
          <p:cNvPr id="14" name="Tekstvak 13">
            <a:extLst>
              <a:ext uri="{FF2B5EF4-FFF2-40B4-BE49-F238E27FC236}">
                <a16:creationId xmlns:a16="http://schemas.microsoft.com/office/drawing/2014/main" id="{63F9860A-1424-BE8D-8C31-B5E7D3861914}"/>
              </a:ext>
            </a:extLst>
          </p:cNvPr>
          <p:cNvSpPr txBox="1"/>
          <p:nvPr/>
        </p:nvSpPr>
        <p:spPr>
          <a:xfrm>
            <a:off x="9707879" y="2251849"/>
            <a:ext cx="2160523" cy="2862322"/>
          </a:xfrm>
          <a:prstGeom prst="rect">
            <a:avLst/>
          </a:prstGeom>
          <a:noFill/>
        </p:spPr>
        <p:txBody>
          <a:bodyPr wrap="square">
            <a:spAutoFit/>
          </a:bodyPr>
          <a:lstStyle/>
          <a:p>
            <a:r>
              <a:rPr lang="nl-NL" sz="1800">
                <a:ea typeface="+mn-lt"/>
                <a:cs typeface="+mn-lt"/>
              </a:rPr>
              <a:t>Bekijk het </a:t>
            </a:r>
            <a:r>
              <a:rPr lang="nl-NL" sz="1800">
                <a:ea typeface="+mn-lt"/>
                <a:cs typeface="+mn-lt"/>
                <a:hlinkClick r:id="rId4"/>
              </a:rPr>
              <a:t>filmpje</a:t>
            </a:r>
            <a:r>
              <a:rPr lang="nl-NL" sz="1800">
                <a:ea typeface="+mn-lt"/>
                <a:cs typeface="+mn-lt"/>
              </a:rPr>
              <a:t> waarin onze collega </a:t>
            </a:r>
            <a:r>
              <a:rPr lang="nl-NL" sz="1800" err="1">
                <a:ea typeface="+mn-lt"/>
                <a:cs typeface="+mn-lt"/>
              </a:rPr>
              <a:t>Lenoor</a:t>
            </a:r>
            <a:r>
              <a:rPr lang="nl-NL" sz="1800">
                <a:ea typeface="+mn-lt"/>
                <a:cs typeface="+mn-lt"/>
              </a:rPr>
              <a:t> je meeneemt in haar werkdag als doktersassistent. Onze collega </a:t>
            </a:r>
            <a:r>
              <a:rPr lang="nl-NL" sz="1800" err="1">
                <a:ea typeface="+mn-lt"/>
                <a:cs typeface="+mn-lt"/>
              </a:rPr>
              <a:t>Seva</a:t>
            </a:r>
            <a:r>
              <a:rPr lang="nl-NL" sz="1800">
                <a:ea typeface="+mn-lt"/>
                <a:cs typeface="+mn-lt"/>
              </a:rPr>
              <a:t> is </a:t>
            </a:r>
            <a:r>
              <a:rPr lang="nl-NL" sz="1800" err="1">
                <a:ea typeface="+mn-lt"/>
                <a:cs typeface="+mn-lt"/>
              </a:rPr>
              <a:t>triagist</a:t>
            </a:r>
            <a:r>
              <a:rPr lang="nl-NL" sz="1800">
                <a:ea typeface="+mn-lt"/>
                <a:cs typeface="+mn-lt"/>
              </a:rPr>
              <a:t> en laat in het filmpje ook even van zich horen.  </a:t>
            </a:r>
          </a:p>
        </p:txBody>
      </p:sp>
    </p:spTree>
    <p:extLst>
      <p:ext uri="{BB962C8B-B14F-4D97-AF65-F5344CB8AC3E}">
        <p14:creationId xmlns:p14="http://schemas.microsoft.com/office/powerpoint/2010/main" val="1330826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683FAE-7179-747C-84D2-91C0584BA257}"/>
              </a:ext>
            </a:extLst>
          </p:cNvPr>
          <p:cNvSpPr>
            <a:spLocks noGrp="1"/>
          </p:cNvSpPr>
          <p:nvPr>
            <p:ph type="title"/>
          </p:nvPr>
        </p:nvSpPr>
        <p:spPr/>
        <p:txBody>
          <a:bodyPr/>
          <a:lstStyle/>
          <a:p>
            <a:r>
              <a:rPr lang="nl-NL"/>
              <a:t>Vacaturetekst werving BBL-deelnemers</a:t>
            </a:r>
          </a:p>
        </p:txBody>
      </p:sp>
      <p:sp>
        <p:nvSpPr>
          <p:cNvPr id="4" name="Tijdelijke aanduiding voor dianummer 3">
            <a:extLst>
              <a:ext uri="{FF2B5EF4-FFF2-40B4-BE49-F238E27FC236}">
                <a16:creationId xmlns:a16="http://schemas.microsoft.com/office/drawing/2014/main" id="{C5CB1CB4-A1BA-9DA4-5722-AF505DE9AB5F}"/>
              </a:ext>
            </a:extLst>
          </p:cNvPr>
          <p:cNvSpPr>
            <a:spLocks noGrp="1"/>
          </p:cNvSpPr>
          <p:nvPr>
            <p:ph type="sldNum" sz="quarter" idx="12"/>
          </p:nvPr>
        </p:nvSpPr>
        <p:spPr/>
        <p:txBody>
          <a:bodyPr/>
          <a:lstStyle/>
          <a:p>
            <a:fld id="{C7667BEC-0511-4721-880C-282B0BD3357A}" type="slidenum">
              <a:rPr lang="nl-NL" smtClean="0"/>
              <a:t>14</a:t>
            </a:fld>
            <a:endParaRPr lang="nl-NL"/>
          </a:p>
        </p:txBody>
      </p:sp>
      <p:sp>
        <p:nvSpPr>
          <p:cNvPr id="5" name="TextBox 4">
            <a:extLst>
              <a:ext uri="{FF2B5EF4-FFF2-40B4-BE49-F238E27FC236}">
                <a16:creationId xmlns:a16="http://schemas.microsoft.com/office/drawing/2014/main" id="{C62913EA-7574-6B1C-2662-3E074A752468}"/>
              </a:ext>
            </a:extLst>
          </p:cNvPr>
          <p:cNvSpPr txBox="1"/>
          <p:nvPr/>
        </p:nvSpPr>
        <p:spPr>
          <a:xfrm>
            <a:off x="838200" y="1545631"/>
            <a:ext cx="11049000" cy="45550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000" err="1">
                <a:ea typeface="Yu Mincho"/>
              </a:rPr>
              <a:t>Huisartsenorganisatie</a:t>
            </a:r>
            <a:r>
              <a:rPr lang="en-US" sz="1000">
                <a:ea typeface="Yu Mincho"/>
              </a:rPr>
              <a:t> Noord-</a:t>
            </a:r>
            <a:r>
              <a:rPr lang="en-US" sz="1000" err="1">
                <a:ea typeface="Yu Mincho"/>
              </a:rPr>
              <a:t>Kennemerland</a:t>
            </a:r>
            <a:r>
              <a:rPr lang="en-US" sz="1000">
                <a:ea typeface="Yu Mincho"/>
              </a:rPr>
              <a:t> (HONK) </a:t>
            </a:r>
            <a:r>
              <a:rPr lang="en-US" sz="1000" err="1">
                <a:ea typeface="Yu Mincho"/>
              </a:rPr>
              <a:t>maakt</a:t>
            </a:r>
            <a:r>
              <a:rPr lang="en-US" sz="1000">
                <a:ea typeface="Yu Mincho"/>
              </a:rPr>
              <a:t> </a:t>
            </a:r>
            <a:r>
              <a:rPr lang="en-US" sz="1000" err="1">
                <a:ea typeface="Yu Mincho"/>
              </a:rPr>
              <a:t>zich</a:t>
            </a:r>
            <a:r>
              <a:rPr lang="en-US" sz="1000">
                <a:ea typeface="Yu Mincho"/>
              </a:rPr>
              <a:t> </a:t>
            </a:r>
            <a:r>
              <a:rPr lang="en-US" sz="1000" err="1">
                <a:ea typeface="Yu Mincho"/>
              </a:rPr>
              <a:t>sterk</a:t>
            </a:r>
            <a:r>
              <a:rPr lang="en-US" sz="1000">
                <a:ea typeface="Yu Mincho"/>
              </a:rPr>
              <a:t> </a:t>
            </a:r>
            <a:r>
              <a:rPr lang="en-US" sz="1000" err="1">
                <a:ea typeface="Yu Mincho"/>
              </a:rPr>
              <a:t>voor</a:t>
            </a:r>
            <a:r>
              <a:rPr lang="en-US" sz="1000">
                <a:ea typeface="Yu Mincho"/>
              </a:rPr>
              <a:t> </a:t>
            </a:r>
            <a:r>
              <a:rPr lang="en-US" sz="1000" err="1">
                <a:ea typeface="Yu Mincho"/>
              </a:rPr>
              <a:t>goede</a:t>
            </a:r>
            <a:r>
              <a:rPr lang="en-US" sz="1000">
                <a:ea typeface="Yu Mincho"/>
              </a:rPr>
              <a:t>, </a:t>
            </a:r>
            <a:r>
              <a:rPr lang="en-US" sz="1000" err="1">
                <a:ea typeface="Yu Mincho"/>
              </a:rPr>
              <a:t>toekomstgerichte</a:t>
            </a:r>
            <a:r>
              <a:rPr lang="en-US" sz="1000">
                <a:ea typeface="Yu Mincho"/>
              </a:rPr>
              <a:t> </a:t>
            </a:r>
            <a:r>
              <a:rPr lang="en-US" sz="1000" err="1">
                <a:ea typeface="Yu Mincho"/>
              </a:rPr>
              <a:t>huisartsenzorg</a:t>
            </a:r>
            <a:r>
              <a:rPr lang="en-US" sz="1000">
                <a:ea typeface="Yu Mincho"/>
              </a:rPr>
              <a:t>. </a:t>
            </a:r>
            <a:r>
              <a:rPr lang="en-US" sz="1000" err="1">
                <a:ea typeface="Yu Mincho"/>
              </a:rPr>
              <a:t>Bij</a:t>
            </a:r>
            <a:r>
              <a:rPr lang="en-US" sz="1000">
                <a:ea typeface="Yu Mincho"/>
              </a:rPr>
              <a:t> HONK </a:t>
            </a:r>
            <a:r>
              <a:rPr lang="en-US" sz="1000" err="1">
                <a:ea typeface="Yu Mincho"/>
              </a:rPr>
              <a:t>zijn</a:t>
            </a:r>
            <a:r>
              <a:rPr lang="en-US" sz="1000">
                <a:ea typeface="Yu Mincho"/>
              </a:rPr>
              <a:t> 95 </a:t>
            </a:r>
            <a:r>
              <a:rPr lang="en-US" sz="1000" err="1">
                <a:ea typeface="Yu Mincho"/>
              </a:rPr>
              <a:t>huisartsenpraktijken</a:t>
            </a:r>
            <a:r>
              <a:rPr lang="en-US" sz="1000">
                <a:ea typeface="Yu Mincho"/>
              </a:rPr>
              <a:t> in de </a:t>
            </a:r>
            <a:r>
              <a:rPr lang="en-US" sz="1000" err="1">
                <a:ea typeface="Yu Mincho"/>
              </a:rPr>
              <a:t>regio</a:t>
            </a:r>
            <a:r>
              <a:rPr lang="en-US" sz="1000">
                <a:ea typeface="Yu Mincho"/>
              </a:rPr>
              <a:t> Noord-</a:t>
            </a:r>
            <a:r>
              <a:rPr lang="en-US" sz="1000" err="1">
                <a:ea typeface="Yu Mincho"/>
              </a:rPr>
              <a:t>Kennemerland</a:t>
            </a:r>
            <a:r>
              <a:rPr lang="en-US" sz="1000">
                <a:ea typeface="Yu Mincho"/>
              </a:rPr>
              <a:t> </a:t>
            </a:r>
            <a:r>
              <a:rPr lang="en-US" sz="1000" err="1">
                <a:ea typeface="Yu Mincho"/>
              </a:rPr>
              <a:t>aangesloten</a:t>
            </a:r>
            <a:r>
              <a:rPr lang="en-US" sz="1000">
                <a:ea typeface="Yu Mincho"/>
              </a:rPr>
              <a:t> </a:t>
            </a:r>
            <a:r>
              <a:rPr lang="en-US" sz="1000" err="1">
                <a:ea typeface="Yu Mincho"/>
              </a:rPr>
              <a:t>samen</a:t>
            </a:r>
            <a:r>
              <a:rPr lang="en-US" sz="1000">
                <a:ea typeface="Yu Mincho"/>
              </a:rPr>
              <a:t> </a:t>
            </a:r>
            <a:r>
              <a:rPr lang="en-US" sz="1000" err="1">
                <a:ea typeface="Yu Mincho"/>
              </a:rPr>
              <a:t>bieden</a:t>
            </a:r>
            <a:r>
              <a:rPr lang="en-US" sz="1000">
                <a:ea typeface="Yu Mincho"/>
              </a:rPr>
              <a:t> </a:t>
            </a:r>
            <a:r>
              <a:rPr lang="en-US" sz="1000" err="1">
                <a:ea typeface="Yu Mincho"/>
              </a:rPr>
              <a:t>zijn</a:t>
            </a:r>
            <a:r>
              <a:rPr lang="en-US" sz="1000">
                <a:ea typeface="Yu Mincho"/>
              </a:rPr>
              <a:t> </a:t>
            </a:r>
            <a:r>
              <a:rPr lang="en-US" sz="1000" err="1">
                <a:ea typeface="Yu Mincho"/>
              </a:rPr>
              <a:t>huisartsgeneeskundige</a:t>
            </a:r>
            <a:r>
              <a:rPr lang="en-US" sz="1000">
                <a:ea typeface="Yu Mincho"/>
              </a:rPr>
              <a:t> </a:t>
            </a:r>
            <a:r>
              <a:rPr lang="en-US" sz="1000" err="1">
                <a:ea typeface="Yu Mincho"/>
              </a:rPr>
              <a:t>zorg</a:t>
            </a:r>
            <a:r>
              <a:rPr lang="en-US" sz="1000">
                <a:ea typeface="Yu Mincho"/>
              </a:rPr>
              <a:t> </a:t>
            </a:r>
            <a:r>
              <a:rPr lang="en-US" sz="1000" err="1">
                <a:ea typeface="Yu Mincho"/>
              </a:rPr>
              <a:t>aan</a:t>
            </a:r>
            <a:r>
              <a:rPr lang="en-US" sz="1000">
                <a:ea typeface="Yu Mincho"/>
              </a:rPr>
              <a:t> </a:t>
            </a:r>
            <a:r>
              <a:rPr lang="en-US" sz="1000" err="1">
                <a:ea typeface="Yu Mincho"/>
              </a:rPr>
              <a:t>ruim</a:t>
            </a:r>
            <a:r>
              <a:rPr lang="en-US" sz="1000">
                <a:ea typeface="Yu Mincho"/>
              </a:rPr>
              <a:t> 280.000 </a:t>
            </a:r>
            <a:r>
              <a:rPr lang="en-US" sz="1000" err="1">
                <a:ea typeface="Yu Mincho"/>
              </a:rPr>
              <a:t>inwoners</a:t>
            </a:r>
            <a:r>
              <a:rPr lang="en-US" sz="1000">
                <a:ea typeface="Yu Mincho"/>
              </a:rPr>
              <a:t>. </a:t>
            </a:r>
            <a:r>
              <a:rPr lang="en-US" sz="1000" err="1">
                <a:ea typeface="Yu Mincho"/>
              </a:rPr>
              <a:t>Daarnaast</a:t>
            </a:r>
            <a:r>
              <a:rPr lang="en-US" sz="1000">
                <a:ea typeface="Yu Mincho"/>
              </a:rPr>
              <a:t> </a:t>
            </a:r>
            <a:r>
              <a:rPr lang="en-US" sz="1000" err="1">
                <a:ea typeface="Yu Mincho"/>
              </a:rPr>
              <a:t>organiseert</a:t>
            </a:r>
            <a:r>
              <a:rPr lang="en-US" sz="1000">
                <a:ea typeface="Yu Mincho"/>
              </a:rPr>
              <a:t> HONK de </a:t>
            </a:r>
            <a:r>
              <a:rPr lang="en-US" sz="1000" err="1">
                <a:ea typeface="Yu Mincho"/>
              </a:rPr>
              <a:t>spoedeisende</a:t>
            </a:r>
            <a:r>
              <a:rPr lang="en-US" sz="1000">
                <a:ea typeface="Yu Mincho"/>
              </a:rPr>
              <a:t> </a:t>
            </a:r>
            <a:r>
              <a:rPr lang="en-US" sz="1000" err="1">
                <a:ea typeface="Yu Mincho"/>
              </a:rPr>
              <a:t>huisartsgeneeskundige</a:t>
            </a:r>
            <a:r>
              <a:rPr lang="en-US" sz="1000">
                <a:ea typeface="Yu Mincho"/>
              </a:rPr>
              <a:t> </a:t>
            </a:r>
            <a:r>
              <a:rPr lang="en-US" sz="1000" err="1">
                <a:ea typeface="Yu Mincho"/>
              </a:rPr>
              <a:t>zorg</a:t>
            </a:r>
            <a:r>
              <a:rPr lang="en-US" sz="1000">
                <a:ea typeface="Yu Mincho"/>
              </a:rPr>
              <a:t> </a:t>
            </a:r>
            <a:r>
              <a:rPr lang="en-US" sz="1000" err="1">
                <a:ea typeface="Yu Mincho"/>
              </a:rPr>
              <a:t>buiten</a:t>
            </a:r>
            <a:r>
              <a:rPr lang="en-US" sz="1000">
                <a:ea typeface="Yu Mincho"/>
              </a:rPr>
              <a:t> </a:t>
            </a:r>
            <a:r>
              <a:rPr lang="en-US" sz="1000" err="1">
                <a:ea typeface="Yu Mincho"/>
              </a:rPr>
              <a:t>kantoortijden</a:t>
            </a:r>
            <a:r>
              <a:rPr lang="en-US" sz="1000">
                <a:ea typeface="Yu Mincho"/>
              </a:rPr>
              <a:t> (</a:t>
            </a:r>
            <a:r>
              <a:rPr lang="en-US" sz="1000" err="1">
                <a:ea typeface="Yu Mincho"/>
              </a:rPr>
              <a:t>huisartsenpost</a:t>
            </a:r>
            <a:r>
              <a:rPr lang="en-US" sz="1000">
                <a:ea typeface="Yu Mincho"/>
              </a:rPr>
              <a:t>). </a:t>
            </a:r>
            <a:r>
              <a:rPr lang="en-US" sz="1000" err="1">
                <a:ea typeface="Yu Mincho"/>
              </a:rPr>
              <a:t>Ook</a:t>
            </a:r>
            <a:r>
              <a:rPr lang="en-US" sz="1000">
                <a:ea typeface="Yu Mincho"/>
              </a:rPr>
              <a:t> </a:t>
            </a:r>
            <a:r>
              <a:rPr lang="en-US" sz="1000" err="1">
                <a:ea typeface="Yu Mincho"/>
              </a:rPr>
              <a:t>faciliteert</a:t>
            </a:r>
            <a:r>
              <a:rPr lang="en-US" sz="1000">
                <a:ea typeface="Yu Mincho"/>
              </a:rPr>
              <a:t> HONK </a:t>
            </a:r>
            <a:r>
              <a:rPr lang="en-US" sz="1000" err="1">
                <a:ea typeface="Yu Mincho"/>
              </a:rPr>
              <a:t>multidisciplinaire</a:t>
            </a:r>
            <a:r>
              <a:rPr lang="en-US" sz="1000">
                <a:ea typeface="Yu Mincho"/>
              </a:rPr>
              <a:t> </a:t>
            </a:r>
            <a:r>
              <a:rPr lang="en-US" sz="1000" err="1">
                <a:ea typeface="Yu Mincho"/>
              </a:rPr>
              <a:t>ketenzorg</a:t>
            </a:r>
            <a:r>
              <a:rPr lang="en-US" sz="1000">
                <a:ea typeface="Yu Mincho"/>
              </a:rPr>
              <a:t> </a:t>
            </a:r>
            <a:r>
              <a:rPr lang="en-US" sz="1000" err="1">
                <a:ea typeface="Yu Mincho"/>
              </a:rPr>
              <a:t>voor</a:t>
            </a:r>
            <a:r>
              <a:rPr lang="en-US" sz="1000">
                <a:ea typeface="Yu Mincho"/>
              </a:rPr>
              <a:t> </a:t>
            </a:r>
            <a:r>
              <a:rPr lang="en-US" sz="1000" err="1">
                <a:ea typeface="Yu Mincho"/>
              </a:rPr>
              <a:t>mensen</a:t>
            </a:r>
            <a:r>
              <a:rPr lang="en-US" sz="1000">
                <a:ea typeface="Yu Mincho"/>
              </a:rPr>
              <a:t> met </a:t>
            </a:r>
            <a:r>
              <a:rPr lang="en-US" sz="1000" err="1">
                <a:ea typeface="Yu Mincho"/>
              </a:rPr>
              <a:t>chronische</a:t>
            </a:r>
            <a:r>
              <a:rPr lang="en-US" sz="1000">
                <a:ea typeface="Yu Mincho"/>
              </a:rPr>
              <a:t> </a:t>
            </a:r>
            <a:r>
              <a:rPr lang="en-US" sz="1000" err="1">
                <a:ea typeface="Yu Mincho"/>
              </a:rPr>
              <a:t>aandoeningen</a:t>
            </a:r>
            <a:r>
              <a:rPr lang="en-US" sz="1000">
                <a:ea typeface="Yu Mincho"/>
              </a:rPr>
              <a:t> </a:t>
            </a:r>
            <a:r>
              <a:rPr lang="en-US" sz="1000" err="1">
                <a:ea typeface="Yu Mincho"/>
              </a:rPr>
              <a:t>en</a:t>
            </a:r>
            <a:r>
              <a:rPr lang="en-US" sz="1000">
                <a:ea typeface="Yu Mincho"/>
              </a:rPr>
              <a:t> </a:t>
            </a:r>
            <a:r>
              <a:rPr lang="en-US" sz="1000" err="1">
                <a:ea typeface="Yu Mincho"/>
              </a:rPr>
              <a:t>kwetsbare</a:t>
            </a:r>
            <a:r>
              <a:rPr lang="en-US" sz="1000">
                <a:ea typeface="Yu Mincho"/>
              </a:rPr>
              <a:t> </a:t>
            </a:r>
            <a:r>
              <a:rPr lang="en-US" sz="1000" err="1">
                <a:ea typeface="Yu Mincho"/>
              </a:rPr>
              <a:t>ouderen</a:t>
            </a:r>
            <a:r>
              <a:rPr lang="en-US" sz="1000">
                <a:ea typeface="Yu Mincho"/>
              </a:rPr>
              <a:t>. </a:t>
            </a:r>
            <a:r>
              <a:rPr lang="en-US" sz="1000" err="1">
                <a:ea typeface="Yu Mincho"/>
              </a:rPr>
              <a:t>Daarnaast</a:t>
            </a:r>
            <a:r>
              <a:rPr lang="en-US" sz="1000">
                <a:ea typeface="Yu Mincho"/>
              </a:rPr>
              <a:t> </a:t>
            </a:r>
            <a:r>
              <a:rPr lang="en-US" sz="1000" err="1">
                <a:ea typeface="Yu Mincho"/>
              </a:rPr>
              <a:t>ondersteunt</a:t>
            </a:r>
            <a:r>
              <a:rPr lang="en-US" sz="1000">
                <a:ea typeface="Yu Mincho"/>
              </a:rPr>
              <a:t> HONK de </a:t>
            </a:r>
            <a:r>
              <a:rPr lang="en-US" sz="1000" err="1">
                <a:ea typeface="Yu Mincho"/>
              </a:rPr>
              <a:t>huisartsenpraktijken</a:t>
            </a:r>
            <a:r>
              <a:rPr lang="en-US" sz="1000">
                <a:ea typeface="Yu Mincho"/>
              </a:rPr>
              <a:t> in de </a:t>
            </a:r>
            <a:r>
              <a:rPr lang="en-US" sz="1000" err="1">
                <a:ea typeface="Yu Mincho"/>
              </a:rPr>
              <a:t>regio</a:t>
            </a:r>
            <a:r>
              <a:rPr lang="en-US" sz="1000">
                <a:ea typeface="Yu Mincho"/>
              </a:rPr>
              <a:t> op het </a:t>
            </a:r>
            <a:r>
              <a:rPr lang="en-US" sz="1000" err="1">
                <a:ea typeface="Yu Mincho"/>
              </a:rPr>
              <a:t>terrein</a:t>
            </a:r>
            <a:r>
              <a:rPr lang="en-US" sz="1000">
                <a:ea typeface="Yu Mincho"/>
              </a:rPr>
              <a:t> van </a:t>
            </a:r>
            <a:r>
              <a:rPr lang="en-US" sz="1000" err="1">
                <a:ea typeface="Yu Mincho"/>
              </a:rPr>
              <a:t>praktijkorganisatie</a:t>
            </a:r>
            <a:r>
              <a:rPr lang="en-US" sz="1000">
                <a:ea typeface="Yu Mincho"/>
              </a:rPr>
              <a:t>, </a:t>
            </a:r>
            <a:r>
              <a:rPr lang="en-US" sz="1000" err="1">
                <a:ea typeface="Yu Mincho"/>
              </a:rPr>
              <a:t>kwaliteitsbevordering</a:t>
            </a:r>
            <a:r>
              <a:rPr lang="en-US" sz="1000">
                <a:ea typeface="Yu Mincho"/>
              </a:rPr>
              <a:t>, ICT-</a:t>
            </a:r>
            <a:r>
              <a:rPr lang="en-US" sz="1000" err="1">
                <a:ea typeface="Yu Mincho"/>
              </a:rPr>
              <a:t>innovatie</a:t>
            </a:r>
            <a:r>
              <a:rPr lang="en-US" sz="1000">
                <a:ea typeface="Yu Mincho"/>
              </a:rPr>
              <a:t>, </a:t>
            </a:r>
            <a:r>
              <a:rPr lang="en-US" sz="1000" err="1">
                <a:ea typeface="Yu Mincho"/>
              </a:rPr>
              <a:t>samenwerking</a:t>
            </a:r>
            <a:r>
              <a:rPr lang="en-US" sz="1000">
                <a:ea typeface="Yu Mincho"/>
              </a:rPr>
              <a:t> met </a:t>
            </a:r>
            <a:r>
              <a:rPr lang="en-US" sz="1000" err="1">
                <a:ea typeface="Yu Mincho"/>
              </a:rPr>
              <a:t>ketenpartners</a:t>
            </a:r>
            <a:r>
              <a:rPr lang="en-US" sz="1000">
                <a:ea typeface="Yu Mincho"/>
              </a:rPr>
              <a:t> </a:t>
            </a:r>
            <a:r>
              <a:rPr lang="en-US" sz="1000" err="1">
                <a:ea typeface="Yu Mincho"/>
              </a:rPr>
              <a:t>en</a:t>
            </a:r>
            <a:r>
              <a:rPr lang="en-US" sz="1000">
                <a:ea typeface="Yu Mincho"/>
              </a:rPr>
              <a:t> </a:t>
            </a:r>
            <a:r>
              <a:rPr lang="en-US" sz="1000" err="1">
                <a:ea typeface="Yu Mincho"/>
              </a:rPr>
              <a:t>facilitaire</a:t>
            </a:r>
            <a:r>
              <a:rPr lang="en-US" sz="1000">
                <a:ea typeface="Yu Mincho"/>
              </a:rPr>
              <a:t> </a:t>
            </a:r>
            <a:r>
              <a:rPr lang="en-US" sz="1000" err="1">
                <a:ea typeface="Yu Mincho"/>
              </a:rPr>
              <a:t>ondersteuning</a:t>
            </a:r>
            <a:r>
              <a:rPr lang="en-US" sz="1000">
                <a:ea typeface="Yu Mincho"/>
              </a:rPr>
              <a:t>.</a:t>
            </a:r>
          </a:p>
          <a:p>
            <a:pPr algn="just"/>
            <a:r>
              <a:rPr lang="en-US" sz="1000" err="1">
                <a:ea typeface="Yu Mincho"/>
              </a:rPr>
              <a:t>Samen</a:t>
            </a:r>
            <a:r>
              <a:rPr lang="en-US" sz="1000">
                <a:ea typeface="Yu Mincho"/>
              </a:rPr>
              <a:t> met </a:t>
            </a:r>
            <a:r>
              <a:rPr lang="en-US" sz="1000" err="1">
                <a:ea typeface="Yu Mincho"/>
              </a:rPr>
              <a:t>een</a:t>
            </a:r>
            <a:r>
              <a:rPr lang="en-US" sz="1000">
                <a:ea typeface="Yu Mincho"/>
              </a:rPr>
              <a:t> </a:t>
            </a:r>
            <a:r>
              <a:rPr lang="en-US" sz="1000" err="1">
                <a:ea typeface="Yu Mincho"/>
              </a:rPr>
              <a:t>aantal</a:t>
            </a:r>
            <a:r>
              <a:rPr lang="en-US" sz="1000">
                <a:ea typeface="Yu Mincho"/>
              </a:rPr>
              <a:t> </a:t>
            </a:r>
            <a:r>
              <a:rPr lang="en-US" sz="1000" err="1">
                <a:ea typeface="Yu Mincho"/>
              </a:rPr>
              <a:t>huisartsenpraktijken</a:t>
            </a:r>
            <a:r>
              <a:rPr lang="en-US" sz="1000">
                <a:ea typeface="Yu Mincho"/>
              </a:rPr>
              <a:t> in </a:t>
            </a:r>
            <a:r>
              <a:rPr lang="en-US" sz="1000" err="1">
                <a:ea typeface="Yu Mincho"/>
              </a:rPr>
              <a:t>onze</a:t>
            </a:r>
            <a:r>
              <a:rPr lang="en-US" sz="1000">
                <a:ea typeface="Yu Mincho"/>
              </a:rPr>
              <a:t> </a:t>
            </a:r>
            <a:r>
              <a:rPr lang="en-US" sz="1000" err="1">
                <a:ea typeface="Yu Mincho"/>
              </a:rPr>
              <a:t>regio</a:t>
            </a:r>
            <a:r>
              <a:rPr lang="en-US" sz="1000">
                <a:ea typeface="Yu Mincho"/>
              </a:rPr>
              <a:t> </a:t>
            </a:r>
            <a:r>
              <a:rPr lang="en-US" sz="1000" err="1">
                <a:ea typeface="Yu Mincho"/>
              </a:rPr>
              <a:t>bieden</a:t>
            </a:r>
            <a:r>
              <a:rPr lang="en-US" sz="1000">
                <a:ea typeface="Yu Mincho"/>
              </a:rPr>
              <a:t> </a:t>
            </a:r>
            <a:r>
              <a:rPr lang="en-US" sz="1000" err="1">
                <a:ea typeface="Yu Mincho"/>
              </a:rPr>
              <a:t>wij</a:t>
            </a:r>
            <a:r>
              <a:rPr lang="en-US" sz="1000">
                <a:ea typeface="Yu Mincho"/>
              </a:rPr>
              <a:t> </a:t>
            </a:r>
            <a:r>
              <a:rPr lang="en-US" sz="1000" err="1">
                <a:ea typeface="Yu Mincho"/>
              </a:rPr>
              <a:t>een</a:t>
            </a:r>
            <a:r>
              <a:rPr lang="en-US" sz="1000">
                <a:ea typeface="Yu Mincho"/>
              </a:rPr>
              <a:t> </a:t>
            </a:r>
            <a:r>
              <a:rPr lang="en-US" sz="1000" err="1">
                <a:ea typeface="Yu Mincho"/>
              </a:rPr>
              <a:t>aantal</a:t>
            </a:r>
            <a:r>
              <a:rPr lang="en-US" sz="1000">
                <a:ea typeface="Yu Mincho"/>
              </a:rPr>
              <a:t> </a:t>
            </a:r>
            <a:r>
              <a:rPr lang="en-US" sz="1000" err="1">
                <a:ea typeface="Yu Mincho"/>
              </a:rPr>
              <a:t>opleidingsplekken</a:t>
            </a:r>
            <a:r>
              <a:rPr lang="en-US" sz="1000">
                <a:ea typeface="Yu Mincho"/>
              </a:rPr>
              <a:t> </a:t>
            </a:r>
            <a:r>
              <a:rPr lang="en-US" sz="1000" err="1">
                <a:ea typeface="Yu Mincho"/>
              </a:rPr>
              <a:t>voor</a:t>
            </a:r>
            <a:r>
              <a:rPr lang="en-US" sz="1000">
                <a:ea typeface="Yu Mincho"/>
              </a:rPr>
              <a:t> </a:t>
            </a:r>
            <a:r>
              <a:rPr lang="en-US" sz="1000" err="1">
                <a:ea typeface="Yu Mincho"/>
              </a:rPr>
              <a:t>doktersassistenten</a:t>
            </a:r>
            <a:r>
              <a:rPr lang="en-US" sz="1000">
                <a:ea typeface="Yu Mincho"/>
              </a:rPr>
              <a:t>. Als </a:t>
            </a:r>
            <a:r>
              <a:rPr lang="en-US" sz="1000" err="1">
                <a:ea typeface="Yu Mincho"/>
              </a:rPr>
              <a:t>doktersassistentes</a:t>
            </a:r>
            <a:r>
              <a:rPr lang="en-US" sz="1000">
                <a:ea typeface="Yu Mincho"/>
              </a:rPr>
              <a:t> in </a:t>
            </a:r>
            <a:r>
              <a:rPr lang="en-US" sz="1000" err="1">
                <a:ea typeface="Yu Mincho"/>
              </a:rPr>
              <a:t>opleiding</a:t>
            </a:r>
            <a:r>
              <a:rPr lang="en-US" sz="1000">
                <a:ea typeface="Yu Mincho"/>
              </a:rPr>
              <a:t> </a:t>
            </a:r>
            <a:r>
              <a:rPr lang="en-US" sz="1000" err="1">
                <a:ea typeface="Yu Mincho"/>
              </a:rPr>
              <a:t>werk</a:t>
            </a:r>
            <a:r>
              <a:rPr lang="en-US" sz="1000">
                <a:ea typeface="Yu Mincho"/>
              </a:rPr>
              <a:t> je </a:t>
            </a:r>
            <a:r>
              <a:rPr lang="en-US" sz="1000" err="1">
                <a:ea typeface="Yu Mincho"/>
              </a:rPr>
              <a:t>naast</a:t>
            </a:r>
            <a:r>
              <a:rPr lang="en-US" sz="1000">
                <a:ea typeface="Yu Mincho"/>
              </a:rPr>
              <a:t> je </a:t>
            </a:r>
            <a:r>
              <a:rPr lang="en-US" sz="1000" err="1">
                <a:ea typeface="Yu Mincho"/>
              </a:rPr>
              <a:t>opleiding</a:t>
            </a:r>
            <a:r>
              <a:rPr lang="en-US" sz="1000">
                <a:ea typeface="Yu Mincho"/>
              </a:rPr>
              <a:t>, in de </a:t>
            </a:r>
            <a:r>
              <a:rPr lang="en-US" sz="1000" err="1">
                <a:ea typeface="Yu Mincho"/>
              </a:rPr>
              <a:t>huisartsenpraktijk</a:t>
            </a:r>
            <a:r>
              <a:rPr lang="en-US" sz="1000">
                <a:ea typeface="Yu Mincho"/>
              </a:rPr>
              <a:t>.  In twee </a:t>
            </a:r>
            <a:r>
              <a:rPr lang="en-US" sz="1000" err="1">
                <a:ea typeface="Yu Mincho"/>
              </a:rPr>
              <a:t>jaar</a:t>
            </a:r>
            <a:r>
              <a:rPr lang="en-US" sz="1000">
                <a:ea typeface="Yu Mincho"/>
              </a:rPr>
              <a:t> </a:t>
            </a:r>
            <a:r>
              <a:rPr lang="en-US" sz="1000" err="1">
                <a:ea typeface="Yu Mincho"/>
              </a:rPr>
              <a:t>doorloop</a:t>
            </a:r>
            <a:r>
              <a:rPr lang="en-US" sz="1000">
                <a:ea typeface="Yu Mincho"/>
              </a:rPr>
              <a:t> je </a:t>
            </a:r>
            <a:r>
              <a:rPr lang="en-US" sz="1000" err="1">
                <a:ea typeface="Yu Mincho"/>
              </a:rPr>
              <a:t>een</a:t>
            </a:r>
            <a:r>
              <a:rPr lang="en-US" sz="1000">
                <a:ea typeface="Yu Mincho"/>
              </a:rPr>
              <a:t> </a:t>
            </a:r>
            <a:r>
              <a:rPr lang="en-US" sz="1000" err="1">
                <a:ea typeface="Yu Mincho"/>
              </a:rPr>
              <a:t>opleidingstraject</a:t>
            </a:r>
            <a:r>
              <a:rPr lang="en-US" sz="1000">
                <a:ea typeface="Yu Mincho"/>
              </a:rPr>
              <a:t> tot </a:t>
            </a:r>
            <a:r>
              <a:rPr lang="en-US" sz="1000" err="1">
                <a:ea typeface="Yu Mincho"/>
              </a:rPr>
              <a:t>gediplomeerd</a:t>
            </a:r>
            <a:r>
              <a:rPr lang="en-US" sz="1000">
                <a:ea typeface="Yu Mincho"/>
              </a:rPr>
              <a:t> </a:t>
            </a:r>
            <a:r>
              <a:rPr lang="en-US" sz="1000" err="1">
                <a:ea typeface="Yu Mincho"/>
              </a:rPr>
              <a:t>doktersassistent</a:t>
            </a:r>
            <a:r>
              <a:rPr lang="en-US" sz="1000">
                <a:ea typeface="Yu Mincho"/>
              </a:rPr>
              <a:t> </a:t>
            </a:r>
            <a:r>
              <a:rPr lang="en-US" sz="1000" err="1">
                <a:ea typeface="Yu Mincho"/>
              </a:rPr>
              <a:t>en</a:t>
            </a:r>
            <a:r>
              <a:rPr lang="en-US" sz="1000">
                <a:ea typeface="Yu Mincho"/>
              </a:rPr>
              <a:t> </a:t>
            </a:r>
            <a:r>
              <a:rPr lang="en-US" sz="1000" err="1">
                <a:ea typeface="Yu Mincho"/>
              </a:rPr>
              <a:t>stroom</a:t>
            </a:r>
            <a:r>
              <a:rPr lang="en-US" sz="1000">
                <a:ea typeface="Yu Mincho"/>
              </a:rPr>
              <a:t> je </a:t>
            </a:r>
            <a:r>
              <a:rPr lang="en-US" sz="1000" err="1">
                <a:ea typeface="Yu Mincho"/>
              </a:rPr>
              <a:t>uit</a:t>
            </a:r>
            <a:r>
              <a:rPr lang="en-US" sz="1000">
                <a:ea typeface="Yu Mincho"/>
              </a:rPr>
              <a:t> </a:t>
            </a:r>
            <a:r>
              <a:rPr lang="en-US" sz="1000" err="1">
                <a:ea typeface="Yu Mincho"/>
              </a:rPr>
              <a:t>naar</a:t>
            </a:r>
            <a:r>
              <a:rPr lang="en-US" sz="1000">
                <a:ea typeface="Yu Mincho"/>
              </a:rPr>
              <a:t> </a:t>
            </a:r>
            <a:r>
              <a:rPr lang="en-US" sz="1000" err="1">
                <a:ea typeface="Yu Mincho"/>
              </a:rPr>
              <a:t>een</a:t>
            </a:r>
            <a:r>
              <a:rPr lang="en-US" sz="1000">
                <a:ea typeface="Yu Mincho"/>
              </a:rPr>
              <a:t> </a:t>
            </a:r>
            <a:r>
              <a:rPr lang="en-US" sz="1000" err="1">
                <a:ea typeface="Yu Mincho"/>
              </a:rPr>
              <a:t>vaste</a:t>
            </a:r>
            <a:r>
              <a:rPr lang="en-US" sz="1000">
                <a:ea typeface="Yu Mincho"/>
              </a:rPr>
              <a:t> </a:t>
            </a:r>
            <a:r>
              <a:rPr lang="en-US" sz="1000" err="1">
                <a:ea typeface="Yu Mincho"/>
              </a:rPr>
              <a:t>baan</a:t>
            </a:r>
            <a:r>
              <a:rPr lang="en-US" sz="1000">
                <a:ea typeface="Yu Mincho"/>
              </a:rPr>
              <a:t> in de Honk </a:t>
            </a:r>
            <a:r>
              <a:rPr lang="en-US" sz="1000" err="1">
                <a:ea typeface="Yu Mincho"/>
              </a:rPr>
              <a:t>regio</a:t>
            </a:r>
            <a:r>
              <a:rPr lang="en-US" sz="1000">
                <a:ea typeface="Yu Mincho"/>
              </a:rPr>
              <a:t>. </a:t>
            </a:r>
          </a:p>
          <a:p>
            <a:pPr algn="just"/>
            <a:r>
              <a:rPr lang="en-US" sz="1000">
                <a:ea typeface="Yu Mincho"/>
              </a:rPr>
              <a:t>Wil je </a:t>
            </a:r>
            <a:r>
              <a:rPr lang="en-US" sz="1000" err="1">
                <a:ea typeface="Yu Mincho"/>
              </a:rPr>
              <a:t>werken</a:t>
            </a:r>
            <a:r>
              <a:rPr lang="en-US" sz="1000">
                <a:ea typeface="Yu Mincho"/>
              </a:rPr>
              <a:t> </a:t>
            </a:r>
            <a:r>
              <a:rPr lang="en-US" sz="1000" err="1">
                <a:ea typeface="Yu Mincho"/>
              </a:rPr>
              <a:t>bij</a:t>
            </a:r>
            <a:r>
              <a:rPr lang="en-US" sz="1000">
                <a:ea typeface="Yu Mincho"/>
              </a:rPr>
              <a:t> </a:t>
            </a:r>
            <a:r>
              <a:rPr lang="en-US" sz="1000" err="1">
                <a:ea typeface="Yu Mincho"/>
              </a:rPr>
              <a:t>een</a:t>
            </a:r>
            <a:r>
              <a:rPr lang="en-US" sz="1000">
                <a:ea typeface="Yu Mincho"/>
              </a:rPr>
              <a:t> </a:t>
            </a:r>
            <a:r>
              <a:rPr lang="en-US" sz="1000" err="1">
                <a:ea typeface="Yu Mincho"/>
              </a:rPr>
              <a:t>huisartsenpraktijk</a:t>
            </a:r>
            <a:r>
              <a:rPr lang="en-US" sz="1000">
                <a:ea typeface="Yu Mincho"/>
              </a:rPr>
              <a:t> </a:t>
            </a:r>
            <a:r>
              <a:rPr lang="en-US" sz="1000" err="1">
                <a:ea typeface="Yu Mincho"/>
              </a:rPr>
              <a:t>waar</a:t>
            </a:r>
            <a:r>
              <a:rPr lang="en-US" sz="1000">
                <a:ea typeface="Yu Mincho"/>
              </a:rPr>
              <a:t> </a:t>
            </a:r>
            <a:r>
              <a:rPr lang="en-US" sz="1000" err="1">
                <a:ea typeface="Yu Mincho"/>
              </a:rPr>
              <a:t>vertrouwen</a:t>
            </a:r>
            <a:r>
              <a:rPr lang="en-US" sz="1000">
                <a:ea typeface="Yu Mincho"/>
              </a:rPr>
              <a:t> </a:t>
            </a:r>
            <a:r>
              <a:rPr lang="en-US" sz="1000" err="1">
                <a:ea typeface="Yu Mincho"/>
              </a:rPr>
              <a:t>en</a:t>
            </a:r>
            <a:r>
              <a:rPr lang="en-US" sz="1000">
                <a:ea typeface="Yu Mincho"/>
              </a:rPr>
              <a:t> </a:t>
            </a:r>
            <a:r>
              <a:rPr lang="en-US" sz="1000" err="1">
                <a:ea typeface="Yu Mincho"/>
              </a:rPr>
              <a:t>betrokkenheid</a:t>
            </a:r>
            <a:r>
              <a:rPr lang="en-US" sz="1000">
                <a:ea typeface="Yu Mincho"/>
              </a:rPr>
              <a:t> </a:t>
            </a:r>
            <a:r>
              <a:rPr lang="en-US" sz="1000" err="1">
                <a:ea typeface="Yu Mincho"/>
              </a:rPr>
              <a:t>voorop</a:t>
            </a:r>
            <a:r>
              <a:rPr lang="en-US" sz="1000">
                <a:ea typeface="Yu Mincho"/>
              </a:rPr>
              <a:t> </a:t>
            </a:r>
            <a:r>
              <a:rPr lang="en-US" sz="1000" err="1">
                <a:ea typeface="Yu Mincho"/>
              </a:rPr>
              <a:t>staat</a:t>
            </a:r>
            <a:r>
              <a:rPr lang="en-US" sz="1000">
                <a:ea typeface="Yu Mincho"/>
              </a:rPr>
              <a:t> </a:t>
            </a:r>
            <a:r>
              <a:rPr lang="en-US" sz="1000" err="1">
                <a:ea typeface="Yu Mincho"/>
              </a:rPr>
              <a:t>en</a:t>
            </a:r>
            <a:r>
              <a:rPr lang="en-US" sz="1000">
                <a:ea typeface="Yu Mincho"/>
              </a:rPr>
              <a:t> </a:t>
            </a:r>
            <a:r>
              <a:rPr lang="en-US" sz="1000" err="1">
                <a:ea typeface="Yu Mincho"/>
              </a:rPr>
              <a:t>waar</a:t>
            </a:r>
            <a:r>
              <a:rPr lang="en-US" sz="1000">
                <a:ea typeface="Yu Mincho"/>
              </a:rPr>
              <a:t> </a:t>
            </a:r>
            <a:r>
              <a:rPr lang="en-US" sz="1000" err="1">
                <a:ea typeface="Yu Mincho"/>
              </a:rPr>
              <a:t>veel</a:t>
            </a:r>
            <a:r>
              <a:rPr lang="en-US" sz="1000">
                <a:ea typeface="Yu Mincho"/>
              </a:rPr>
              <a:t> </a:t>
            </a:r>
            <a:r>
              <a:rPr lang="en-US" sz="1000" err="1">
                <a:ea typeface="Yu Mincho"/>
              </a:rPr>
              <a:t>aandacht</a:t>
            </a:r>
            <a:r>
              <a:rPr lang="en-US" sz="1000">
                <a:ea typeface="Yu Mincho"/>
              </a:rPr>
              <a:t> is </a:t>
            </a:r>
            <a:r>
              <a:rPr lang="en-US" sz="1000" err="1">
                <a:ea typeface="Yu Mincho"/>
              </a:rPr>
              <a:t>voor</a:t>
            </a:r>
            <a:r>
              <a:rPr lang="en-US" sz="1000">
                <a:ea typeface="Yu Mincho"/>
              </a:rPr>
              <a:t> </a:t>
            </a:r>
            <a:r>
              <a:rPr lang="en-US" sz="1000" err="1">
                <a:ea typeface="Yu Mincho"/>
              </a:rPr>
              <a:t>persoonlijke</a:t>
            </a:r>
            <a:r>
              <a:rPr lang="en-US" sz="1000">
                <a:ea typeface="Yu Mincho"/>
              </a:rPr>
              <a:t> </a:t>
            </a:r>
            <a:r>
              <a:rPr lang="en-US" sz="1000" err="1">
                <a:ea typeface="Yu Mincho"/>
              </a:rPr>
              <a:t>ontwikkeling</a:t>
            </a:r>
            <a:r>
              <a:rPr lang="en-US" sz="1000">
                <a:ea typeface="Yu Mincho"/>
              </a:rPr>
              <a:t>?  </a:t>
            </a:r>
            <a:r>
              <a:rPr lang="en-US" sz="1000" err="1">
                <a:ea typeface="Yu Mincho"/>
              </a:rPr>
              <a:t>Solliciteer</a:t>
            </a:r>
            <a:r>
              <a:rPr lang="en-US" sz="1000">
                <a:ea typeface="Yu Mincho"/>
              </a:rPr>
              <a:t> dan nu </a:t>
            </a:r>
            <a:r>
              <a:rPr lang="en-US" sz="1000" err="1">
                <a:ea typeface="Yu Mincho"/>
              </a:rPr>
              <a:t>voor</a:t>
            </a:r>
            <a:r>
              <a:rPr lang="en-US" sz="1000">
                <a:ea typeface="Yu Mincho"/>
              </a:rPr>
              <a:t> </a:t>
            </a:r>
            <a:r>
              <a:rPr lang="en-US" sz="1000" err="1">
                <a:ea typeface="Yu Mincho"/>
              </a:rPr>
              <a:t>één</a:t>
            </a:r>
            <a:r>
              <a:rPr lang="en-US" sz="1000">
                <a:ea typeface="Yu Mincho"/>
              </a:rPr>
              <a:t> van </a:t>
            </a:r>
            <a:r>
              <a:rPr lang="en-US" sz="1000" err="1">
                <a:ea typeface="Yu Mincho"/>
              </a:rPr>
              <a:t>onze</a:t>
            </a:r>
            <a:r>
              <a:rPr lang="en-US" sz="1000">
                <a:ea typeface="Yu Mincho"/>
              </a:rPr>
              <a:t> </a:t>
            </a:r>
            <a:r>
              <a:rPr lang="en-US" sz="1000" err="1">
                <a:ea typeface="Yu Mincho"/>
              </a:rPr>
              <a:t>werkleerplekken</a:t>
            </a:r>
            <a:r>
              <a:rPr lang="en-US" sz="1000">
                <a:ea typeface="Yu Mincho"/>
              </a:rPr>
              <a:t>:</a:t>
            </a:r>
          </a:p>
          <a:p>
            <a:pPr algn="just"/>
            <a:endParaRPr lang="en-US" sz="1000">
              <a:ea typeface="Yu Mincho"/>
            </a:endParaRPr>
          </a:p>
          <a:p>
            <a:pPr algn="just"/>
            <a:endParaRPr lang="en-US" sz="1000">
              <a:ea typeface="Yu Mincho"/>
            </a:endParaRPr>
          </a:p>
          <a:p>
            <a:pPr algn="ctr"/>
            <a:r>
              <a:rPr lang="en-US" sz="1000" b="1" err="1">
                <a:ea typeface="Yu Mincho"/>
              </a:rPr>
              <a:t>Aankomend</a:t>
            </a:r>
            <a:r>
              <a:rPr lang="en-US" sz="1000" b="1">
                <a:ea typeface="Yu Mincho"/>
              </a:rPr>
              <a:t> </a:t>
            </a:r>
            <a:r>
              <a:rPr lang="en-US" sz="1000" b="1" err="1">
                <a:ea typeface="Yu Mincho"/>
              </a:rPr>
              <a:t>Doktersassistenten</a:t>
            </a:r>
            <a:r>
              <a:rPr lang="en-US" sz="1000" b="1">
                <a:ea typeface="Yu Mincho"/>
              </a:rPr>
              <a:t> (BBL)</a:t>
            </a:r>
          </a:p>
          <a:p>
            <a:pPr algn="ctr"/>
            <a:endParaRPr lang="en-US" sz="1000" b="1">
              <a:ea typeface="Yu Mincho"/>
            </a:endParaRPr>
          </a:p>
          <a:p>
            <a:pPr algn="ctr"/>
            <a:endParaRPr lang="en-US" sz="1000" b="1">
              <a:ea typeface="Yu Mincho"/>
            </a:endParaRPr>
          </a:p>
          <a:p>
            <a:pPr algn="just"/>
            <a:r>
              <a:rPr lang="en-US" sz="1000" b="1">
                <a:solidFill>
                  <a:srgbClr val="2D2D2D"/>
                </a:solidFill>
                <a:cs typeface="Calibri"/>
              </a:rPr>
              <a:t>De </a:t>
            </a:r>
            <a:r>
              <a:rPr lang="en-US" sz="1000" b="1" err="1">
                <a:solidFill>
                  <a:srgbClr val="2D2D2D"/>
                </a:solidFill>
                <a:cs typeface="Calibri"/>
              </a:rPr>
              <a:t>functie</a:t>
            </a:r>
            <a:endParaRPr lang="en-US" sz="1000" b="1">
              <a:solidFill>
                <a:srgbClr val="2D2D2D"/>
              </a:solidFill>
              <a:cs typeface="Calibri"/>
            </a:endParaRPr>
          </a:p>
          <a:p>
            <a:pPr algn="just"/>
            <a:r>
              <a:rPr lang="en-US" sz="1000">
                <a:ea typeface="Yu Mincho"/>
              </a:rPr>
              <a:t>Als </a:t>
            </a:r>
            <a:r>
              <a:rPr lang="en-US" sz="1000" err="1">
                <a:ea typeface="Yu Mincho"/>
              </a:rPr>
              <a:t>doktersassistent</a:t>
            </a:r>
            <a:r>
              <a:rPr lang="en-US" sz="1000">
                <a:ea typeface="Yu Mincho"/>
              </a:rPr>
              <a:t> in </a:t>
            </a:r>
            <a:r>
              <a:rPr lang="en-US" sz="1000" err="1">
                <a:ea typeface="Yu Mincho"/>
              </a:rPr>
              <a:t>opleiding</a:t>
            </a:r>
            <a:r>
              <a:rPr lang="en-US" sz="1000">
                <a:ea typeface="Yu Mincho"/>
              </a:rPr>
              <a:t> ben je de spin in het web van de </a:t>
            </a:r>
            <a:r>
              <a:rPr lang="en-US" sz="1000" err="1">
                <a:ea typeface="Yu Mincho"/>
              </a:rPr>
              <a:t>huisartsenpraktijk</a:t>
            </a:r>
            <a:r>
              <a:rPr lang="en-US" sz="1000">
                <a:ea typeface="Yu Mincho"/>
              </a:rPr>
              <a:t>. Je </a:t>
            </a:r>
            <a:r>
              <a:rPr lang="en-US" sz="1000" err="1">
                <a:ea typeface="Yu Mincho"/>
              </a:rPr>
              <a:t>werkt</a:t>
            </a:r>
            <a:r>
              <a:rPr lang="en-US" sz="1000">
                <a:ea typeface="Yu Mincho"/>
              </a:rPr>
              <a:t> </a:t>
            </a:r>
            <a:r>
              <a:rPr lang="en-US" sz="1000" err="1">
                <a:ea typeface="Yu Mincho"/>
              </a:rPr>
              <a:t>intensief</a:t>
            </a:r>
            <a:r>
              <a:rPr lang="en-US" sz="1000">
                <a:ea typeface="Yu Mincho"/>
              </a:rPr>
              <a:t> </a:t>
            </a:r>
            <a:r>
              <a:rPr lang="en-US" sz="1000" err="1">
                <a:ea typeface="Yu Mincho"/>
              </a:rPr>
              <a:t>samen</a:t>
            </a:r>
            <a:r>
              <a:rPr lang="en-US" sz="1000">
                <a:ea typeface="Yu Mincho"/>
              </a:rPr>
              <a:t> in </a:t>
            </a:r>
            <a:r>
              <a:rPr lang="en-US" sz="1000" err="1">
                <a:ea typeface="Yu Mincho"/>
              </a:rPr>
              <a:t>een</a:t>
            </a:r>
            <a:r>
              <a:rPr lang="en-US" sz="1000">
                <a:ea typeface="Yu Mincho"/>
              </a:rPr>
              <a:t> team van </a:t>
            </a:r>
            <a:r>
              <a:rPr lang="en-US" sz="1000" err="1">
                <a:ea typeface="Yu Mincho"/>
              </a:rPr>
              <a:t>doktersassistenten</a:t>
            </a:r>
            <a:r>
              <a:rPr lang="en-US" sz="1000">
                <a:ea typeface="Yu Mincho"/>
              </a:rPr>
              <a:t>, huisarts(</a:t>
            </a:r>
            <a:r>
              <a:rPr lang="en-US" sz="1000" err="1">
                <a:ea typeface="Yu Mincho"/>
              </a:rPr>
              <a:t>en</a:t>
            </a:r>
            <a:r>
              <a:rPr lang="en-US" sz="1000">
                <a:ea typeface="Yu Mincho"/>
              </a:rPr>
              <a:t>) </a:t>
            </a:r>
            <a:r>
              <a:rPr lang="en-US" sz="1000" err="1">
                <a:ea typeface="Yu Mincho"/>
              </a:rPr>
              <a:t>en</a:t>
            </a:r>
            <a:r>
              <a:rPr lang="en-US" sz="1000">
                <a:ea typeface="Yu Mincho"/>
              </a:rPr>
              <a:t> </a:t>
            </a:r>
            <a:r>
              <a:rPr lang="en-US" sz="1000" err="1">
                <a:ea typeface="Yu Mincho"/>
              </a:rPr>
              <a:t>praktijkondersteuners</a:t>
            </a:r>
            <a:r>
              <a:rPr lang="en-US" sz="1000">
                <a:ea typeface="Yu Mincho"/>
              </a:rPr>
              <a:t>. </a:t>
            </a:r>
            <a:r>
              <a:rPr lang="en-US" sz="1000">
                <a:cs typeface="Calibri"/>
              </a:rPr>
              <a:t>De </a:t>
            </a:r>
            <a:r>
              <a:rPr lang="en-US" sz="1000" err="1">
                <a:cs typeface="Calibri"/>
              </a:rPr>
              <a:t>doktersassistent</a:t>
            </a:r>
            <a:r>
              <a:rPr lang="en-US" sz="1000">
                <a:cs typeface="Calibri"/>
              </a:rPr>
              <a:t> is het </a:t>
            </a:r>
            <a:r>
              <a:rPr lang="en-US" sz="1000" err="1">
                <a:cs typeface="Calibri"/>
              </a:rPr>
              <a:t>eerste</a:t>
            </a:r>
            <a:r>
              <a:rPr lang="en-US" sz="1000">
                <a:cs typeface="Calibri"/>
              </a:rPr>
              <a:t> </a:t>
            </a:r>
            <a:r>
              <a:rPr lang="en-US" sz="1000" err="1">
                <a:cs typeface="Calibri"/>
              </a:rPr>
              <a:t>aanspreekpunt</a:t>
            </a:r>
            <a:r>
              <a:rPr lang="en-US" sz="1000">
                <a:cs typeface="Calibri"/>
              </a:rPr>
              <a:t> </a:t>
            </a:r>
            <a:r>
              <a:rPr lang="en-US" sz="1000" err="1">
                <a:cs typeface="Calibri"/>
              </a:rPr>
              <a:t>voor</a:t>
            </a:r>
            <a:r>
              <a:rPr lang="en-US" sz="1000">
                <a:cs typeface="Calibri"/>
              </a:rPr>
              <a:t> </a:t>
            </a:r>
            <a:r>
              <a:rPr lang="en-US" sz="1000" err="1">
                <a:cs typeface="Calibri"/>
              </a:rPr>
              <a:t>patiënt</a:t>
            </a:r>
            <a:r>
              <a:rPr lang="en-US" sz="1000">
                <a:cs typeface="Calibri"/>
              </a:rPr>
              <a:t> </a:t>
            </a:r>
            <a:r>
              <a:rPr lang="en-US" sz="1000" err="1">
                <a:cs typeface="Calibri"/>
              </a:rPr>
              <a:t>en</a:t>
            </a:r>
            <a:r>
              <a:rPr lang="en-US" sz="1000">
                <a:cs typeface="Calibri"/>
              </a:rPr>
              <a:t> arts. In </a:t>
            </a:r>
            <a:r>
              <a:rPr lang="en-US" sz="1000" err="1">
                <a:cs typeface="Calibri"/>
              </a:rPr>
              <a:t>deze</a:t>
            </a:r>
            <a:r>
              <a:rPr lang="en-US" sz="1000">
                <a:cs typeface="Calibri"/>
              </a:rPr>
              <a:t> </a:t>
            </a:r>
            <a:r>
              <a:rPr lang="en-US" sz="1000" err="1">
                <a:cs typeface="Calibri"/>
              </a:rPr>
              <a:t>functie</a:t>
            </a:r>
            <a:r>
              <a:rPr lang="en-US" sz="1000">
                <a:cs typeface="Calibri"/>
              </a:rPr>
              <a:t> </a:t>
            </a:r>
            <a:r>
              <a:rPr lang="en-US" sz="1000" err="1">
                <a:cs typeface="Calibri"/>
              </a:rPr>
              <a:t>beantwoord</a:t>
            </a:r>
            <a:r>
              <a:rPr lang="en-US" sz="1000">
                <a:cs typeface="Calibri"/>
              </a:rPr>
              <a:t> je </a:t>
            </a:r>
            <a:r>
              <a:rPr lang="en-US" sz="1000" err="1">
                <a:cs typeface="Calibri"/>
              </a:rPr>
              <a:t>uiteenlopende</a:t>
            </a:r>
            <a:r>
              <a:rPr lang="en-US" sz="1000">
                <a:cs typeface="Calibri"/>
              </a:rPr>
              <a:t> (</a:t>
            </a:r>
            <a:r>
              <a:rPr lang="en-US" sz="1000" err="1">
                <a:cs typeface="Calibri"/>
              </a:rPr>
              <a:t>telefonische</a:t>
            </a:r>
            <a:r>
              <a:rPr lang="en-US" sz="1000">
                <a:cs typeface="Calibri"/>
              </a:rPr>
              <a:t>) </a:t>
            </a:r>
            <a:r>
              <a:rPr lang="en-US" sz="1000" err="1">
                <a:cs typeface="Calibri"/>
              </a:rPr>
              <a:t>hulpvragen</a:t>
            </a:r>
            <a:r>
              <a:rPr lang="en-US" sz="1000">
                <a:cs typeface="Calibri"/>
              </a:rPr>
              <a:t> </a:t>
            </a:r>
            <a:r>
              <a:rPr lang="en-US" sz="1000" err="1">
                <a:cs typeface="Calibri"/>
              </a:rPr>
              <a:t>en</a:t>
            </a:r>
            <a:r>
              <a:rPr lang="en-US" sz="1000">
                <a:cs typeface="Calibri"/>
              </a:rPr>
              <a:t> regel je, zo </a:t>
            </a:r>
            <a:r>
              <a:rPr lang="en-US" sz="1000" err="1">
                <a:cs typeface="Calibri"/>
              </a:rPr>
              <a:t>nodig</a:t>
            </a:r>
            <a:r>
              <a:rPr lang="en-US" sz="1000">
                <a:cs typeface="Calibri"/>
              </a:rPr>
              <a:t>, de consult- </a:t>
            </a:r>
            <a:r>
              <a:rPr lang="en-US" sz="1000" err="1">
                <a:cs typeface="Calibri"/>
              </a:rPr>
              <a:t>en</a:t>
            </a:r>
            <a:r>
              <a:rPr lang="en-US" sz="1000">
                <a:cs typeface="Calibri"/>
              </a:rPr>
              <a:t> </a:t>
            </a:r>
            <a:r>
              <a:rPr lang="en-US" sz="1000" err="1">
                <a:cs typeface="Calibri"/>
              </a:rPr>
              <a:t>visiteafspraken</a:t>
            </a:r>
            <a:r>
              <a:rPr lang="en-US" sz="1000">
                <a:cs typeface="Calibri"/>
              </a:rPr>
              <a:t> </a:t>
            </a:r>
            <a:r>
              <a:rPr lang="en-US" sz="1000" err="1">
                <a:cs typeface="Calibri"/>
              </a:rPr>
              <a:t>voor</a:t>
            </a:r>
            <a:r>
              <a:rPr lang="en-US" sz="1000">
                <a:cs typeface="Calibri"/>
              </a:rPr>
              <a:t> de </a:t>
            </a:r>
            <a:r>
              <a:rPr lang="en-US" sz="1000" err="1">
                <a:cs typeface="Calibri"/>
              </a:rPr>
              <a:t>huisartsen</a:t>
            </a:r>
            <a:r>
              <a:rPr lang="en-US" sz="1000">
                <a:cs typeface="Calibri"/>
              </a:rPr>
              <a:t>. Het </a:t>
            </a:r>
            <a:r>
              <a:rPr lang="en-US" sz="1000" err="1">
                <a:cs typeface="Calibri"/>
              </a:rPr>
              <a:t>uitvoeren</a:t>
            </a:r>
            <a:r>
              <a:rPr lang="en-US" sz="1000">
                <a:cs typeface="Calibri"/>
              </a:rPr>
              <a:t> van </a:t>
            </a:r>
            <a:r>
              <a:rPr lang="en-US" sz="1000" err="1">
                <a:cs typeface="Calibri"/>
              </a:rPr>
              <a:t>kleine</a:t>
            </a:r>
            <a:r>
              <a:rPr lang="en-US" sz="1000">
                <a:cs typeface="Calibri"/>
              </a:rPr>
              <a:t> </a:t>
            </a:r>
            <a:r>
              <a:rPr lang="en-US" sz="1000" err="1">
                <a:cs typeface="Calibri"/>
              </a:rPr>
              <a:t>medisch-technische</a:t>
            </a:r>
            <a:r>
              <a:rPr lang="en-US" sz="1000">
                <a:cs typeface="Calibri"/>
              </a:rPr>
              <a:t> </a:t>
            </a:r>
            <a:r>
              <a:rPr lang="en-US" sz="1000" err="1">
                <a:cs typeface="Calibri"/>
              </a:rPr>
              <a:t>handelingen</a:t>
            </a:r>
            <a:r>
              <a:rPr lang="en-US" sz="1000">
                <a:cs typeface="Calibri"/>
              </a:rPr>
              <a:t> </a:t>
            </a:r>
            <a:r>
              <a:rPr lang="en-US" sz="1000" err="1">
                <a:cs typeface="Calibri"/>
              </a:rPr>
              <a:t>behoort</a:t>
            </a:r>
            <a:r>
              <a:rPr lang="en-US" sz="1000">
                <a:cs typeface="Calibri"/>
              </a:rPr>
              <a:t> </a:t>
            </a:r>
            <a:r>
              <a:rPr lang="en-US" sz="1000" err="1">
                <a:cs typeface="Calibri"/>
              </a:rPr>
              <a:t>daarnaast</a:t>
            </a:r>
            <a:r>
              <a:rPr lang="en-US" sz="1000">
                <a:cs typeface="Calibri"/>
              </a:rPr>
              <a:t> </a:t>
            </a:r>
            <a:r>
              <a:rPr lang="en-US" sz="1000" err="1">
                <a:cs typeface="Calibri"/>
              </a:rPr>
              <a:t>ook</a:t>
            </a:r>
            <a:r>
              <a:rPr lang="en-US" sz="1000">
                <a:cs typeface="Calibri"/>
              </a:rPr>
              <a:t> tot je </a:t>
            </a:r>
            <a:r>
              <a:rPr lang="en-US" sz="1000" err="1">
                <a:cs typeface="Calibri"/>
              </a:rPr>
              <a:t>verantwoordelijkheid</a:t>
            </a:r>
            <a:r>
              <a:rPr lang="en-US" sz="1000">
                <a:cs typeface="Calibri"/>
              </a:rPr>
              <a:t>. </a:t>
            </a:r>
            <a:r>
              <a:rPr lang="en-US" sz="1000" err="1">
                <a:cs typeface="Calibri"/>
              </a:rPr>
              <a:t>Verder</a:t>
            </a:r>
            <a:r>
              <a:rPr lang="en-US" sz="1000">
                <a:cs typeface="Calibri"/>
              </a:rPr>
              <a:t> is het </a:t>
            </a:r>
            <a:r>
              <a:rPr lang="en-US" sz="1000" err="1">
                <a:cs typeface="Calibri"/>
              </a:rPr>
              <a:t>jouw</a:t>
            </a:r>
            <a:r>
              <a:rPr lang="en-US" sz="1000">
                <a:cs typeface="Calibri"/>
              </a:rPr>
              <a:t> </a:t>
            </a:r>
            <a:r>
              <a:rPr lang="en-US" sz="1000" err="1">
                <a:cs typeface="Calibri"/>
              </a:rPr>
              <a:t>rol</a:t>
            </a:r>
            <a:r>
              <a:rPr lang="en-US" sz="1000">
                <a:cs typeface="Calibri"/>
              </a:rPr>
              <a:t> om </a:t>
            </a:r>
            <a:r>
              <a:rPr lang="en-US" sz="1000" err="1">
                <a:cs typeface="Calibri"/>
              </a:rPr>
              <a:t>uitleg</a:t>
            </a:r>
            <a:r>
              <a:rPr lang="en-US" sz="1000">
                <a:cs typeface="Calibri"/>
              </a:rPr>
              <a:t> </a:t>
            </a:r>
            <a:r>
              <a:rPr lang="en-US" sz="1000" err="1">
                <a:cs typeface="Calibri"/>
              </a:rPr>
              <a:t>en</a:t>
            </a:r>
            <a:r>
              <a:rPr lang="en-US" sz="1000">
                <a:cs typeface="Calibri"/>
              </a:rPr>
              <a:t> </a:t>
            </a:r>
            <a:r>
              <a:rPr lang="en-US" sz="1000" err="1">
                <a:cs typeface="Calibri"/>
              </a:rPr>
              <a:t>voorlichting</a:t>
            </a:r>
            <a:r>
              <a:rPr lang="en-US" sz="1000">
                <a:cs typeface="Calibri"/>
              </a:rPr>
              <a:t> </a:t>
            </a:r>
            <a:r>
              <a:rPr lang="en-US" sz="1000" err="1">
                <a:cs typeface="Calibri"/>
              </a:rPr>
              <a:t>aan</a:t>
            </a:r>
            <a:r>
              <a:rPr lang="en-US" sz="1000">
                <a:cs typeface="Calibri"/>
              </a:rPr>
              <a:t> </a:t>
            </a:r>
            <a:r>
              <a:rPr lang="en-US" sz="1000" err="1">
                <a:cs typeface="Calibri"/>
              </a:rPr>
              <a:t>patiënten</a:t>
            </a:r>
            <a:r>
              <a:rPr lang="en-US" sz="1000">
                <a:cs typeface="Calibri"/>
              </a:rPr>
              <a:t> te </a:t>
            </a:r>
            <a:r>
              <a:rPr lang="en-US" sz="1000" err="1">
                <a:cs typeface="Calibri"/>
              </a:rPr>
              <a:t>geven</a:t>
            </a:r>
            <a:r>
              <a:rPr lang="en-US" sz="1000">
                <a:cs typeface="Calibri"/>
              </a:rPr>
              <a:t>, </a:t>
            </a:r>
            <a:r>
              <a:rPr lang="en-US" sz="1000" err="1">
                <a:cs typeface="Calibri"/>
              </a:rPr>
              <a:t>bijvoorbeeld</a:t>
            </a:r>
            <a:r>
              <a:rPr lang="en-US" sz="1000">
                <a:cs typeface="Calibri"/>
              </a:rPr>
              <a:t> over </a:t>
            </a:r>
            <a:r>
              <a:rPr lang="en-US" sz="1000" err="1">
                <a:cs typeface="Calibri"/>
              </a:rPr>
              <a:t>geneesmiddelen</a:t>
            </a:r>
            <a:r>
              <a:rPr lang="en-US" sz="1000">
                <a:cs typeface="Calibri"/>
              </a:rPr>
              <a:t> </a:t>
            </a:r>
            <a:r>
              <a:rPr lang="en-US" sz="1000" err="1">
                <a:cs typeface="Calibri"/>
              </a:rPr>
              <a:t>en</a:t>
            </a:r>
            <a:r>
              <a:rPr lang="en-US" sz="1000">
                <a:cs typeface="Calibri"/>
              </a:rPr>
              <a:t> het hoe </a:t>
            </a:r>
            <a:r>
              <a:rPr lang="en-US" sz="1000" err="1">
                <a:cs typeface="Calibri"/>
              </a:rPr>
              <a:t>en</a:t>
            </a:r>
            <a:r>
              <a:rPr lang="en-US" sz="1000">
                <a:cs typeface="Calibri"/>
              </a:rPr>
              <a:t> </a:t>
            </a:r>
            <a:r>
              <a:rPr lang="en-US" sz="1000" err="1">
                <a:cs typeface="Calibri"/>
              </a:rPr>
              <a:t>waarom</a:t>
            </a:r>
            <a:r>
              <a:rPr lang="en-US" sz="1000">
                <a:cs typeface="Calibri"/>
              </a:rPr>
              <a:t> van </a:t>
            </a:r>
            <a:r>
              <a:rPr lang="en-US" sz="1000" err="1">
                <a:cs typeface="Calibri"/>
              </a:rPr>
              <a:t>een</a:t>
            </a:r>
            <a:r>
              <a:rPr lang="en-US" sz="1000">
                <a:cs typeface="Calibri"/>
              </a:rPr>
              <a:t> </a:t>
            </a:r>
            <a:r>
              <a:rPr lang="en-US" sz="1000" err="1">
                <a:cs typeface="Calibri"/>
              </a:rPr>
              <a:t>onderzoek</a:t>
            </a:r>
            <a:r>
              <a:rPr lang="en-US" sz="1000">
                <a:cs typeface="Calibri"/>
              </a:rPr>
              <a:t>. De </a:t>
            </a:r>
            <a:r>
              <a:rPr lang="en-US" sz="1000" err="1">
                <a:cs typeface="Calibri"/>
              </a:rPr>
              <a:t>doktersassistent</a:t>
            </a:r>
            <a:r>
              <a:rPr lang="en-US" sz="1000">
                <a:cs typeface="Calibri"/>
              </a:rPr>
              <a:t> </a:t>
            </a:r>
            <a:r>
              <a:rPr lang="en-US" sz="1000" err="1">
                <a:cs typeface="Calibri"/>
              </a:rPr>
              <a:t>verzorgt</a:t>
            </a:r>
            <a:r>
              <a:rPr lang="en-US" sz="1000">
                <a:cs typeface="Calibri"/>
              </a:rPr>
              <a:t> de </a:t>
            </a:r>
            <a:r>
              <a:rPr lang="en-US" sz="1000" err="1">
                <a:cs typeface="Calibri"/>
              </a:rPr>
              <a:t>administratie</a:t>
            </a:r>
            <a:r>
              <a:rPr lang="en-US" sz="1000">
                <a:cs typeface="Calibri"/>
              </a:rPr>
              <a:t>, </a:t>
            </a:r>
            <a:r>
              <a:rPr lang="en-US" sz="1000" err="1">
                <a:cs typeface="Calibri"/>
              </a:rPr>
              <a:t>denk</a:t>
            </a:r>
            <a:r>
              <a:rPr lang="en-US" sz="1000">
                <a:cs typeface="Calibri"/>
              </a:rPr>
              <a:t> </a:t>
            </a:r>
            <a:r>
              <a:rPr lang="en-US" sz="1000" err="1">
                <a:cs typeface="Calibri"/>
              </a:rPr>
              <a:t>hierbij</a:t>
            </a:r>
            <a:r>
              <a:rPr lang="en-US" sz="1000">
                <a:cs typeface="Calibri"/>
              </a:rPr>
              <a:t> </a:t>
            </a:r>
            <a:r>
              <a:rPr lang="en-US" sz="1000" err="1">
                <a:cs typeface="Calibri"/>
              </a:rPr>
              <a:t>aan</a:t>
            </a:r>
            <a:r>
              <a:rPr lang="en-US" sz="1000">
                <a:cs typeface="Calibri"/>
              </a:rPr>
              <a:t> het </a:t>
            </a:r>
            <a:r>
              <a:rPr lang="en-US" sz="1000" err="1">
                <a:cs typeface="Calibri"/>
              </a:rPr>
              <a:t>afhandelen</a:t>
            </a:r>
            <a:r>
              <a:rPr lang="en-US" sz="1000">
                <a:cs typeface="Calibri"/>
              </a:rPr>
              <a:t> van de </a:t>
            </a:r>
            <a:r>
              <a:rPr lang="en-US" sz="1000" err="1">
                <a:cs typeface="Calibri"/>
              </a:rPr>
              <a:t>correspondentie</a:t>
            </a:r>
            <a:r>
              <a:rPr lang="en-US" sz="1000">
                <a:cs typeface="Calibri"/>
              </a:rPr>
              <a:t> </a:t>
            </a:r>
            <a:r>
              <a:rPr lang="en-US" sz="1000" err="1">
                <a:cs typeface="Calibri"/>
              </a:rPr>
              <a:t>en</a:t>
            </a:r>
            <a:r>
              <a:rPr lang="en-US" sz="1000">
                <a:cs typeface="Calibri"/>
              </a:rPr>
              <a:t> het </a:t>
            </a:r>
            <a:r>
              <a:rPr lang="en-US" sz="1000" err="1">
                <a:cs typeface="Calibri"/>
              </a:rPr>
              <a:t>verwerken</a:t>
            </a:r>
            <a:r>
              <a:rPr lang="en-US" sz="1000">
                <a:cs typeface="Calibri"/>
              </a:rPr>
              <a:t> van </a:t>
            </a:r>
            <a:r>
              <a:rPr lang="en-US" sz="1000" err="1">
                <a:cs typeface="Calibri"/>
              </a:rPr>
              <a:t>medische</a:t>
            </a:r>
            <a:r>
              <a:rPr lang="en-US" sz="1000">
                <a:cs typeface="Calibri"/>
              </a:rPr>
              <a:t> </a:t>
            </a:r>
            <a:r>
              <a:rPr lang="en-US" sz="1000" err="1">
                <a:cs typeface="Calibri"/>
              </a:rPr>
              <a:t>gegevens</a:t>
            </a:r>
            <a:r>
              <a:rPr lang="en-US" sz="1000">
                <a:cs typeface="Calibri"/>
              </a:rPr>
              <a:t>.</a:t>
            </a:r>
            <a:r>
              <a:rPr lang="en-US" sz="1000" b="1">
                <a:solidFill>
                  <a:srgbClr val="2D2D2D"/>
                </a:solidFill>
                <a:ea typeface="Yu Mincho"/>
              </a:rPr>
              <a:t> </a:t>
            </a:r>
          </a:p>
          <a:p>
            <a:pPr algn="just"/>
            <a:endParaRPr lang="en-US" sz="1000" b="1">
              <a:solidFill>
                <a:srgbClr val="2D2D2D"/>
              </a:solidFill>
              <a:ea typeface="Yu Mincho"/>
            </a:endParaRPr>
          </a:p>
          <a:p>
            <a:pPr algn="just"/>
            <a:r>
              <a:rPr lang="en-US" sz="1000" b="1" err="1">
                <a:solidFill>
                  <a:srgbClr val="2D2D2D"/>
                </a:solidFill>
                <a:cs typeface="Calibri"/>
              </a:rPr>
              <a:t>Eigenschappen</a:t>
            </a:r>
            <a:endParaRPr lang="en-US" sz="1000" b="1">
              <a:solidFill>
                <a:srgbClr val="2D2D2D"/>
              </a:solidFill>
              <a:cs typeface="Calibri"/>
            </a:endParaRPr>
          </a:p>
          <a:p>
            <a:pPr algn="just"/>
            <a:r>
              <a:rPr lang="en-US" sz="1000" err="1"/>
              <a:t>Voor</a:t>
            </a:r>
            <a:r>
              <a:rPr lang="en-US" sz="1000"/>
              <a:t> </a:t>
            </a:r>
            <a:r>
              <a:rPr lang="en-US" sz="1000" err="1"/>
              <a:t>deze</a:t>
            </a:r>
            <a:r>
              <a:rPr lang="en-US" sz="1000"/>
              <a:t> </a:t>
            </a:r>
            <a:r>
              <a:rPr lang="en-US" sz="1000" err="1"/>
              <a:t>functie</a:t>
            </a:r>
            <a:r>
              <a:rPr lang="en-US" sz="1000"/>
              <a:t> </a:t>
            </a:r>
            <a:r>
              <a:rPr lang="en-US" sz="1000" err="1"/>
              <a:t>zoeken</a:t>
            </a:r>
            <a:r>
              <a:rPr lang="en-US" sz="1000"/>
              <a:t> </a:t>
            </a:r>
            <a:r>
              <a:rPr lang="en-US" sz="1000" err="1"/>
              <a:t>wij</a:t>
            </a:r>
            <a:r>
              <a:rPr lang="en-US" sz="1000"/>
              <a:t> </a:t>
            </a:r>
            <a:r>
              <a:rPr lang="en-US" sz="1000" err="1"/>
              <a:t>meerdere</a:t>
            </a:r>
            <a:r>
              <a:rPr lang="en-US" sz="1000"/>
              <a:t> </a:t>
            </a:r>
            <a:r>
              <a:rPr lang="en-US" sz="1000" err="1"/>
              <a:t>enthousiaste</a:t>
            </a:r>
            <a:r>
              <a:rPr lang="en-US" sz="1000"/>
              <a:t> </a:t>
            </a:r>
            <a:r>
              <a:rPr lang="en-US" sz="1000" err="1"/>
              <a:t>en</a:t>
            </a:r>
            <a:r>
              <a:rPr lang="en-US" sz="1000"/>
              <a:t> </a:t>
            </a:r>
            <a:r>
              <a:rPr lang="en-US" sz="1000" err="1"/>
              <a:t>leergierige</a:t>
            </a:r>
            <a:r>
              <a:rPr lang="en-US" sz="1000"/>
              <a:t> </a:t>
            </a:r>
            <a:r>
              <a:rPr lang="en-US" sz="1000" err="1"/>
              <a:t>aankomende</a:t>
            </a:r>
            <a:r>
              <a:rPr lang="en-US" sz="1000"/>
              <a:t> </a:t>
            </a:r>
            <a:r>
              <a:rPr lang="en-US" sz="1000" err="1"/>
              <a:t>doktersassistenten</a:t>
            </a:r>
            <a:r>
              <a:rPr lang="en-US" sz="1000"/>
              <a:t>. Van </a:t>
            </a:r>
            <a:r>
              <a:rPr lang="en-US" sz="1000" err="1"/>
              <a:t>jou</a:t>
            </a:r>
            <a:r>
              <a:rPr lang="en-US" sz="1000"/>
              <a:t> </a:t>
            </a:r>
            <a:r>
              <a:rPr lang="en-US" sz="1000" err="1"/>
              <a:t>verwachten</a:t>
            </a:r>
            <a:r>
              <a:rPr lang="en-US" sz="1000"/>
              <a:t> </a:t>
            </a:r>
            <a:r>
              <a:rPr lang="en-US" sz="1000" err="1"/>
              <a:t>wij</a:t>
            </a:r>
            <a:r>
              <a:rPr lang="en-US" sz="1000"/>
              <a:t> </a:t>
            </a:r>
            <a:r>
              <a:rPr lang="en-US" sz="1000" err="1"/>
              <a:t>een</a:t>
            </a:r>
            <a:r>
              <a:rPr lang="en-US" sz="1000"/>
              <a:t> </a:t>
            </a:r>
            <a:r>
              <a:rPr lang="en-US" sz="1000" err="1"/>
              <a:t>klantvriendelijke</a:t>
            </a:r>
            <a:r>
              <a:rPr lang="en-US" sz="1000"/>
              <a:t> </a:t>
            </a:r>
            <a:r>
              <a:rPr lang="en-US" sz="1000" err="1"/>
              <a:t>houding</a:t>
            </a:r>
            <a:r>
              <a:rPr lang="en-US" sz="1000"/>
              <a:t>, </a:t>
            </a:r>
            <a:r>
              <a:rPr lang="en-US" sz="1000" err="1"/>
              <a:t>tenslotte</a:t>
            </a:r>
            <a:r>
              <a:rPr lang="en-US" sz="1000"/>
              <a:t> ben </a:t>
            </a:r>
            <a:r>
              <a:rPr lang="en-US" sz="1000" err="1"/>
              <a:t>jij</a:t>
            </a:r>
            <a:r>
              <a:rPr lang="en-US" sz="1000"/>
              <a:t> </a:t>
            </a:r>
            <a:r>
              <a:rPr lang="en-US" sz="1000" err="1"/>
              <a:t>vaak</a:t>
            </a:r>
            <a:r>
              <a:rPr lang="en-US" sz="1000"/>
              <a:t> het </a:t>
            </a:r>
            <a:r>
              <a:rPr lang="en-US" sz="1000" err="1"/>
              <a:t>eerste</a:t>
            </a:r>
            <a:r>
              <a:rPr lang="en-US" sz="1000"/>
              <a:t> </a:t>
            </a:r>
            <a:r>
              <a:rPr lang="en-US" sz="1000" err="1"/>
              <a:t>aanspreekpunt</a:t>
            </a:r>
            <a:r>
              <a:rPr lang="en-US" sz="1000"/>
              <a:t> van </a:t>
            </a:r>
            <a:r>
              <a:rPr lang="en-US" sz="1000" err="1"/>
              <a:t>patiënten</a:t>
            </a:r>
            <a:r>
              <a:rPr lang="en-US" sz="1000"/>
              <a:t>, </a:t>
            </a:r>
            <a:r>
              <a:rPr lang="en-US" sz="1000" err="1"/>
              <a:t>aan</a:t>
            </a:r>
            <a:r>
              <a:rPr lang="en-US" sz="1000"/>
              <a:t> de </a:t>
            </a:r>
            <a:r>
              <a:rPr lang="en-US" sz="1000" err="1"/>
              <a:t>telefoon</a:t>
            </a:r>
            <a:r>
              <a:rPr lang="en-US" sz="1000"/>
              <a:t> of achter de </a:t>
            </a:r>
            <a:r>
              <a:rPr lang="en-US" sz="1000" err="1"/>
              <a:t>balie</a:t>
            </a:r>
            <a:r>
              <a:rPr lang="en-US" sz="1000"/>
              <a:t>. Je </a:t>
            </a:r>
            <a:r>
              <a:rPr lang="en-US" sz="1000" err="1"/>
              <a:t>staat</a:t>
            </a:r>
            <a:r>
              <a:rPr lang="en-US" sz="1000"/>
              <a:t> </a:t>
            </a:r>
            <a:r>
              <a:rPr lang="en-US" sz="1000" err="1"/>
              <a:t>patiënten</a:t>
            </a:r>
            <a:r>
              <a:rPr lang="en-US" sz="1000"/>
              <a:t> </a:t>
            </a:r>
            <a:r>
              <a:rPr lang="en-US" sz="1000" err="1"/>
              <a:t>rustig</a:t>
            </a:r>
            <a:r>
              <a:rPr lang="en-US" sz="1000"/>
              <a:t> te </a:t>
            </a:r>
            <a:r>
              <a:rPr lang="en-US" sz="1000" err="1"/>
              <a:t>woord</a:t>
            </a:r>
            <a:r>
              <a:rPr lang="en-US" sz="1000"/>
              <a:t> </a:t>
            </a:r>
            <a:r>
              <a:rPr lang="en-US" sz="1000" err="1"/>
              <a:t>en</a:t>
            </a:r>
            <a:r>
              <a:rPr lang="en-US" sz="1000"/>
              <a:t> </a:t>
            </a:r>
            <a:r>
              <a:rPr lang="en-US" sz="1000" err="1"/>
              <a:t>stelt</a:t>
            </a:r>
            <a:r>
              <a:rPr lang="en-US" sz="1000"/>
              <a:t> hen </a:t>
            </a:r>
            <a:r>
              <a:rPr lang="en-US" sz="1000" err="1"/>
              <a:t>gerust</a:t>
            </a:r>
            <a:r>
              <a:rPr lang="en-US" sz="1000"/>
              <a:t> </a:t>
            </a:r>
            <a:r>
              <a:rPr lang="en-US" sz="1000" err="1"/>
              <a:t>als</a:t>
            </a:r>
            <a:r>
              <a:rPr lang="en-US" sz="1000"/>
              <a:t> </a:t>
            </a:r>
            <a:r>
              <a:rPr lang="en-US" sz="1000" err="1"/>
              <a:t>dat</a:t>
            </a:r>
            <a:r>
              <a:rPr lang="en-US" sz="1000"/>
              <a:t> </a:t>
            </a:r>
            <a:r>
              <a:rPr lang="en-US" sz="1000" err="1"/>
              <a:t>nodig</a:t>
            </a:r>
            <a:r>
              <a:rPr lang="en-US" sz="1000"/>
              <a:t> is. Om je in </a:t>
            </a:r>
            <a:r>
              <a:rPr lang="en-US" sz="1000" err="1"/>
              <a:t>anderen</a:t>
            </a:r>
            <a:r>
              <a:rPr lang="en-US" sz="1000"/>
              <a:t> te </a:t>
            </a:r>
            <a:r>
              <a:rPr lang="en-US" sz="1000" err="1"/>
              <a:t>kunnen</a:t>
            </a:r>
            <a:r>
              <a:rPr lang="en-US" sz="1000"/>
              <a:t> </a:t>
            </a:r>
            <a:r>
              <a:rPr lang="en-US" sz="1000" err="1"/>
              <a:t>verplaatsen</a:t>
            </a:r>
            <a:r>
              <a:rPr lang="en-US" sz="1000"/>
              <a:t>, </a:t>
            </a:r>
            <a:r>
              <a:rPr lang="en-US" sz="1000" err="1"/>
              <a:t>beschik</a:t>
            </a:r>
            <a:r>
              <a:rPr lang="en-US" sz="1000"/>
              <a:t> je over </a:t>
            </a:r>
            <a:r>
              <a:rPr lang="en-US" sz="1000" err="1"/>
              <a:t>een</a:t>
            </a:r>
            <a:r>
              <a:rPr lang="en-US" sz="1000"/>
              <a:t> </a:t>
            </a:r>
            <a:r>
              <a:rPr lang="en-US" sz="1000" err="1"/>
              <a:t>flinke</a:t>
            </a:r>
            <a:r>
              <a:rPr lang="en-US" sz="1000"/>
              <a:t> </a:t>
            </a:r>
            <a:r>
              <a:rPr lang="en-US" sz="1000" err="1"/>
              <a:t>portie</a:t>
            </a:r>
            <a:r>
              <a:rPr lang="en-US" sz="1000"/>
              <a:t> </a:t>
            </a:r>
            <a:r>
              <a:rPr lang="en-US" sz="1000" err="1"/>
              <a:t>inlevingsvermogen</a:t>
            </a:r>
            <a:r>
              <a:rPr lang="en-US" sz="1000"/>
              <a:t>. </a:t>
            </a:r>
            <a:r>
              <a:rPr lang="en-US" sz="1000" err="1"/>
              <a:t>Tegelijkertijd</a:t>
            </a:r>
            <a:r>
              <a:rPr lang="en-US" sz="1000"/>
              <a:t> </a:t>
            </a:r>
            <a:r>
              <a:rPr lang="en-US" sz="1000" err="1"/>
              <a:t>moet</a:t>
            </a:r>
            <a:r>
              <a:rPr lang="en-US" sz="1000"/>
              <a:t> je </a:t>
            </a:r>
            <a:r>
              <a:rPr lang="en-US" sz="1000" err="1"/>
              <a:t>ook</a:t>
            </a:r>
            <a:r>
              <a:rPr lang="en-US" sz="1000"/>
              <a:t> </a:t>
            </a:r>
            <a:r>
              <a:rPr lang="en-US" sz="1000" err="1"/>
              <a:t>grenzen</a:t>
            </a:r>
            <a:r>
              <a:rPr lang="en-US" sz="1000"/>
              <a:t> </a:t>
            </a:r>
            <a:r>
              <a:rPr lang="en-US" sz="1000" err="1"/>
              <a:t>durven</a:t>
            </a:r>
            <a:r>
              <a:rPr lang="en-US" sz="1000"/>
              <a:t> </a:t>
            </a:r>
            <a:r>
              <a:rPr lang="en-US" sz="1000" err="1"/>
              <a:t>stellen</a:t>
            </a:r>
            <a:r>
              <a:rPr lang="en-US" sz="1000"/>
              <a:t>. Je </a:t>
            </a:r>
            <a:r>
              <a:rPr lang="en-US" sz="1000" err="1"/>
              <a:t>voelt</a:t>
            </a:r>
            <a:r>
              <a:rPr lang="en-US" sz="1000"/>
              <a:t> je </a:t>
            </a:r>
            <a:r>
              <a:rPr lang="en-US" sz="1000" err="1"/>
              <a:t>betrokken</a:t>
            </a:r>
            <a:r>
              <a:rPr lang="en-US" sz="1000"/>
              <a:t> </a:t>
            </a:r>
            <a:r>
              <a:rPr lang="en-US" sz="1000" err="1"/>
              <a:t>bij</a:t>
            </a:r>
            <a:r>
              <a:rPr lang="en-US" sz="1000"/>
              <a:t> de </a:t>
            </a:r>
            <a:r>
              <a:rPr lang="en-US" sz="1000" err="1"/>
              <a:t>patiënten</a:t>
            </a:r>
            <a:r>
              <a:rPr lang="en-US" sz="1000"/>
              <a:t>, maar je </a:t>
            </a:r>
            <a:r>
              <a:rPr lang="en-US" sz="1000" err="1"/>
              <a:t>kunt</a:t>
            </a:r>
            <a:r>
              <a:rPr lang="en-US" sz="1000"/>
              <a:t> </a:t>
            </a:r>
            <a:r>
              <a:rPr lang="en-US" sz="1000" err="1"/>
              <a:t>daarnaast</a:t>
            </a:r>
            <a:r>
              <a:rPr lang="en-US" sz="1000"/>
              <a:t> </a:t>
            </a:r>
            <a:r>
              <a:rPr lang="en-US" sz="1000" err="1"/>
              <a:t>ook</a:t>
            </a:r>
            <a:r>
              <a:rPr lang="en-US" sz="1000"/>
              <a:t> de </a:t>
            </a:r>
            <a:r>
              <a:rPr lang="en-US" sz="1000" err="1"/>
              <a:t>afstand</a:t>
            </a:r>
            <a:r>
              <a:rPr lang="en-US" sz="1000"/>
              <a:t> </a:t>
            </a:r>
            <a:r>
              <a:rPr lang="en-US" sz="1000" err="1"/>
              <a:t>bewaren</a:t>
            </a:r>
            <a:r>
              <a:rPr lang="en-US" sz="1000"/>
              <a:t> van de </a:t>
            </a:r>
            <a:r>
              <a:rPr lang="en-US" sz="1000" err="1"/>
              <a:t>problemen</a:t>
            </a:r>
            <a:r>
              <a:rPr lang="en-US" sz="1000"/>
              <a:t> die </a:t>
            </a:r>
            <a:r>
              <a:rPr lang="en-US" sz="1000" err="1"/>
              <a:t>zich</a:t>
            </a:r>
            <a:r>
              <a:rPr lang="en-US" sz="1000"/>
              <a:t> </a:t>
            </a:r>
            <a:r>
              <a:rPr lang="en-US" sz="1000" err="1"/>
              <a:t>kunnen</a:t>
            </a:r>
            <a:r>
              <a:rPr lang="en-US" sz="1000"/>
              <a:t> </a:t>
            </a:r>
            <a:r>
              <a:rPr lang="en-US" sz="1000" err="1"/>
              <a:t>voordoen</a:t>
            </a:r>
            <a:r>
              <a:rPr lang="en-US" sz="1000"/>
              <a:t>. Je </a:t>
            </a:r>
            <a:r>
              <a:rPr lang="en-US" sz="1000" err="1"/>
              <a:t>moet</a:t>
            </a:r>
            <a:r>
              <a:rPr lang="en-US" sz="1000"/>
              <a:t> in </a:t>
            </a:r>
            <a:r>
              <a:rPr lang="en-US" sz="1000" err="1"/>
              <a:t>staat</a:t>
            </a:r>
            <a:r>
              <a:rPr lang="en-US" sz="1000"/>
              <a:t> </a:t>
            </a:r>
            <a:r>
              <a:rPr lang="en-US" sz="1000" err="1"/>
              <a:t>zijn</a:t>
            </a:r>
            <a:r>
              <a:rPr lang="en-US" sz="1000"/>
              <a:t> </a:t>
            </a:r>
            <a:r>
              <a:rPr lang="en-US" sz="1000" err="1"/>
              <a:t>nauwkeurig</a:t>
            </a:r>
            <a:r>
              <a:rPr lang="en-US" sz="1000"/>
              <a:t> te </a:t>
            </a:r>
            <a:r>
              <a:rPr lang="en-US" sz="1000" err="1"/>
              <a:t>werken</a:t>
            </a:r>
            <a:r>
              <a:rPr lang="en-US" sz="1000"/>
              <a:t>.</a:t>
            </a:r>
          </a:p>
          <a:p>
            <a:pPr algn="just"/>
            <a:r>
              <a:rPr lang="en-US" sz="1000"/>
              <a:t>Je </a:t>
            </a:r>
            <a:r>
              <a:rPr lang="en-US" sz="1000" err="1"/>
              <a:t>houdt</a:t>
            </a:r>
            <a:r>
              <a:rPr lang="en-US" sz="1000"/>
              <a:t> van </a:t>
            </a:r>
            <a:r>
              <a:rPr lang="en-US" sz="1000" err="1"/>
              <a:t>een</a:t>
            </a:r>
            <a:r>
              <a:rPr lang="en-US" sz="1000"/>
              <a:t> </a:t>
            </a:r>
            <a:r>
              <a:rPr lang="en-US" sz="1000" err="1"/>
              <a:t>dynamische</a:t>
            </a:r>
            <a:r>
              <a:rPr lang="en-US" sz="1000"/>
              <a:t> </a:t>
            </a:r>
            <a:r>
              <a:rPr lang="en-US" sz="1000" err="1"/>
              <a:t>werkomgeving</a:t>
            </a:r>
            <a:r>
              <a:rPr lang="en-US" sz="1000"/>
              <a:t>, bent </a:t>
            </a:r>
            <a:r>
              <a:rPr lang="en-US" sz="1000" err="1"/>
              <a:t>flexibiliteit</a:t>
            </a:r>
            <a:r>
              <a:rPr lang="en-US" sz="1000"/>
              <a:t> </a:t>
            </a:r>
            <a:r>
              <a:rPr lang="en-US" sz="1000" err="1"/>
              <a:t>en</a:t>
            </a:r>
            <a:r>
              <a:rPr lang="en-US" sz="1000"/>
              <a:t> je </a:t>
            </a:r>
            <a:r>
              <a:rPr lang="en-US" sz="1000" err="1"/>
              <a:t>vindt</a:t>
            </a:r>
            <a:r>
              <a:rPr lang="en-US" sz="1000"/>
              <a:t> het </a:t>
            </a:r>
            <a:r>
              <a:rPr lang="en-US" sz="1000" err="1"/>
              <a:t>leuk</a:t>
            </a:r>
            <a:r>
              <a:rPr lang="en-US" sz="1000"/>
              <a:t> om te </a:t>
            </a:r>
            <a:r>
              <a:rPr lang="en-US" sz="1000" err="1"/>
              <a:t>organiseren</a:t>
            </a:r>
            <a:r>
              <a:rPr lang="en-US" sz="1000"/>
              <a:t> </a:t>
            </a:r>
            <a:r>
              <a:rPr lang="en-US" sz="1000" err="1"/>
              <a:t>en</a:t>
            </a:r>
            <a:r>
              <a:rPr lang="en-US" sz="1000"/>
              <a:t> met </a:t>
            </a:r>
            <a:r>
              <a:rPr lang="en-US" sz="1000" err="1"/>
              <a:t>nieuwe</a:t>
            </a:r>
            <a:r>
              <a:rPr lang="en-US" sz="1000"/>
              <a:t> </a:t>
            </a:r>
            <a:r>
              <a:rPr lang="en-US" sz="1000" err="1"/>
              <a:t>ontwikkelingen</a:t>
            </a:r>
            <a:r>
              <a:rPr lang="en-US" sz="1000"/>
              <a:t> mee te </a:t>
            </a:r>
            <a:r>
              <a:rPr lang="en-US" sz="1000" err="1"/>
              <a:t>gaan</a:t>
            </a:r>
            <a:r>
              <a:rPr lang="en-US" sz="1000"/>
              <a:t>. </a:t>
            </a:r>
          </a:p>
          <a:p>
            <a:pPr algn="just"/>
            <a:r>
              <a:rPr lang="en-US" sz="1000" b="1">
                <a:solidFill>
                  <a:srgbClr val="2D2D2D"/>
                </a:solidFill>
                <a:cs typeface="Calibri"/>
              </a:rPr>
              <a:t>	</a:t>
            </a:r>
          </a:p>
          <a:p>
            <a:pPr algn="just"/>
            <a:r>
              <a:rPr lang="en-US" sz="1000" b="1" err="1">
                <a:solidFill>
                  <a:srgbClr val="2D2D2D"/>
                </a:solidFill>
                <a:cs typeface="Calibri"/>
              </a:rPr>
              <a:t>Functie-eisen</a:t>
            </a:r>
            <a:endParaRPr lang="en-US" sz="1000" b="1">
              <a:solidFill>
                <a:srgbClr val="2D2D2D"/>
              </a:solidFill>
              <a:cs typeface="Calibri"/>
            </a:endParaRPr>
          </a:p>
          <a:p>
            <a:pPr algn="just"/>
            <a:r>
              <a:rPr lang="en-US" sz="1000"/>
              <a:t>Je bent </a:t>
            </a:r>
            <a:r>
              <a:rPr lang="en-US" sz="1000" err="1"/>
              <a:t>minimaal</a:t>
            </a:r>
            <a:r>
              <a:rPr lang="en-US" sz="1000"/>
              <a:t> 24 </a:t>
            </a:r>
            <a:r>
              <a:rPr lang="en-US" sz="1000" err="1"/>
              <a:t>uur</a:t>
            </a:r>
            <a:r>
              <a:rPr lang="en-US" sz="1000"/>
              <a:t> per week </a:t>
            </a:r>
            <a:r>
              <a:rPr lang="en-US" sz="1000" err="1"/>
              <a:t>beschikbaar</a:t>
            </a:r>
            <a:r>
              <a:rPr lang="en-US" sz="1000"/>
              <a:t>;</a:t>
            </a:r>
          </a:p>
          <a:p>
            <a:pPr algn="just"/>
            <a:r>
              <a:rPr lang="en-US" sz="1000"/>
              <a:t>Je </a:t>
            </a:r>
            <a:r>
              <a:rPr lang="en-US" sz="1000" err="1"/>
              <a:t>beschikt</a:t>
            </a:r>
            <a:r>
              <a:rPr lang="en-US" sz="1000"/>
              <a:t> </a:t>
            </a:r>
            <a:r>
              <a:rPr lang="en-US" sz="1000" err="1"/>
              <a:t>bij</a:t>
            </a:r>
            <a:r>
              <a:rPr lang="en-US" sz="1000"/>
              <a:t> </a:t>
            </a:r>
            <a:r>
              <a:rPr lang="en-US" sz="1000" err="1"/>
              <a:t>voorkeur</a:t>
            </a:r>
            <a:r>
              <a:rPr lang="en-US" sz="1000"/>
              <a:t> over </a:t>
            </a:r>
            <a:r>
              <a:rPr lang="en-US" sz="1000" err="1"/>
              <a:t>een</a:t>
            </a:r>
            <a:r>
              <a:rPr lang="en-US" sz="1000"/>
              <a:t> </a:t>
            </a:r>
            <a:r>
              <a:rPr lang="en-US" sz="1000" b="1" err="1"/>
              <a:t>vooropleiding</a:t>
            </a:r>
            <a:r>
              <a:rPr lang="en-US" sz="1000" b="1"/>
              <a:t> in de </a:t>
            </a:r>
            <a:r>
              <a:rPr lang="en-US" sz="1000" b="1" err="1"/>
              <a:t>zorg</a:t>
            </a:r>
            <a:r>
              <a:rPr lang="en-US" sz="1000" b="1"/>
              <a:t>, MBO-</a:t>
            </a:r>
            <a:r>
              <a:rPr lang="en-US" sz="1000" b="1" err="1"/>
              <a:t>niveau</a:t>
            </a:r>
            <a:r>
              <a:rPr lang="en-US" sz="1000" b="1"/>
              <a:t> 3</a:t>
            </a:r>
            <a:r>
              <a:rPr lang="en-US" sz="1000"/>
              <a:t>, </a:t>
            </a:r>
            <a:r>
              <a:rPr lang="en-US" sz="1000" err="1"/>
              <a:t>aangevuld</a:t>
            </a:r>
            <a:r>
              <a:rPr lang="en-US" sz="1000"/>
              <a:t> met </a:t>
            </a:r>
            <a:r>
              <a:rPr lang="en-US" sz="1000" err="1"/>
              <a:t>bij</a:t>
            </a:r>
            <a:r>
              <a:rPr lang="en-US" sz="1000"/>
              <a:t> </a:t>
            </a:r>
            <a:r>
              <a:rPr lang="en-US" sz="1000" err="1"/>
              <a:t>voorkeur</a:t>
            </a:r>
            <a:r>
              <a:rPr lang="en-US" sz="1000"/>
              <a:t> </a:t>
            </a:r>
            <a:r>
              <a:rPr lang="en-US" sz="1000" err="1"/>
              <a:t>minimaal</a:t>
            </a:r>
            <a:r>
              <a:rPr lang="en-US" sz="1000"/>
              <a:t> 2 </a:t>
            </a:r>
            <a:r>
              <a:rPr lang="en-US" sz="1000" err="1"/>
              <a:t>jaar</a:t>
            </a:r>
            <a:r>
              <a:rPr lang="en-US" sz="1000"/>
              <a:t> </a:t>
            </a:r>
            <a:r>
              <a:rPr lang="en-US" sz="1000" err="1"/>
              <a:t>werkervaring</a:t>
            </a:r>
            <a:r>
              <a:rPr lang="en-US" sz="1000"/>
              <a:t>;</a:t>
            </a:r>
          </a:p>
          <a:p>
            <a:pPr algn="just"/>
            <a:r>
              <a:rPr lang="en-US" sz="1000">
                <a:cs typeface="Calibri"/>
              </a:rPr>
              <a:t>Je </a:t>
            </a:r>
            <a:r>
              <a:rPr lang="en-US" sz="1000" err="1">
                <a:cs typeface="Calibri"/>
              </a:rPr>
              <a:t>hebt</a:t>
            </a:r>
            <a:r>
              <a:rPr lang="en-US" sz="1000">
                <a:cs typeface="Calibri"/>
              </a:rPr>
              <a:t> </a:t>
            </a:r>
            <a:r>
              <a:rPr lang="en-US" sz="1000" err="1">
                <a:cs typeface="Calibri"/>
              </a:rPr>
              <a:t>voldoende</a:t>
            </a:r>
            <a:r>
              <a:rPr lang="en-US" sz="1000">
                <a:cs typeface="Calibri"/>
              </a:rPr>
              <a:t> </a:t>
            </a:r>
            <a:r>
              <a:rPr lang="en-US" sz="1000" err="1">
                <a:cs typeface="Calibri"/>
              </a:rPr>
              <a:t>digitale</a:t>
            </a:r>
            <a:r>
              <a:rPr lang="en-US" sz="1000">
                <a:cs typeface="Calibri"/>
              </a:rPr>
              <a:t> </a:t>
            </a:r>
            <a:r>
              <a:rPr lang="en-US" sz="1000" err="1">
                <a:cs typeface="Calibri"/>
              </a:rPr>
              <a:t>kennis</a:t>
            </a:r>
            <a:r>
              <a:rPr lang="en-US" sz="1000">
                <a:cs typeface="Calibri"/>
              </a:rPr>
              <a:t> </a:t>
            </a:r>
            <a:r>
              <a:rPr lang="en-US" sz="1000" err="1">
                <a:cs typeface="Calibri"/>
              </a:rPr>
              <a:t>en</a:t>
            </a:r>
            <a:r>
              <a:rPr lang="en-US" sz="1000">
                <a:cs typeface="Calibri"/>
              </a:rPr>
              <a:t> </a:t>
            </a:r>
            <a:r>
              <a:rPr lang="en-US" sz="1000" err="1">
                <a:cs typeface="Calibri"/>
              </a:rPr>
              <a:t>vaardigheden</a:t>
            </a:r>
            <a:r>
              <a:rPr lang="en-US" sz="1000">
                <a:cs typeface="Calibri"/>
              </a:rPr>
              <a:t> om in </a:t>
            </a:r>
            <a:r>
              <a:rPr lang="en-US" sz="1000" err="1">
                <a:cs typeface="Calibri"/>
              </a:rPr>
              <a:t>verschillende</a:t>
            </a:r>
            <a:r>
              <a:rPr lang="en-US" sz="1000">
                <a:cs typeface="Calibri"/>
              </a:rPr>
              <a:t> </a:t>
            </a:r>
            <a:r>
              <a:rPr lang="en-US" sz="1000" err="1">
                <a:cs typeface="Calibri"/>
              </a:rPr>
              <a:t>systemen</a:t>
            </a:r>
            <a:r>
              <a:rPr lang="en-US" sz="1000">
                <a:cs typeface="Calibri"/>
              </a:rPr>
              <a:t> te </a:t>
            </a:r>
            <a:r>
              <a:rPr lang="en-US" sz="1000" err="1">
                <a:cs typeface="Calibri"/>
              </a:rPr>
              <a:t>kunnen</a:t>
            </a:r>
            <a:r>
              <a:rPr lang="en-US" sz="1000">
                <a:cs typeface="Calibri"/>
              </a:rPr>
              <a:t> </a:t>
            </a:r>
            <a:r>
              <a:rPr lang="en-US" sz="1000" err="1">
                <a:cs typeface="Calibri"/>
              </a:rPr>
              <a:t>werken</a:t>
            </a:r>
            <a:r>
              <a:rPr lang="en-US" sz="1000">
                <a:cs typeface="Calibri"/>
              </a:rPr>
              <a:t> </a:t>
            </a:r>
            <a:r>
              <a:rPr lang="en-US" sz="1000" err="1">
                <a:cs typeface="Calibri"/>
              </a:rPr>
              <a:t>en</a:t>
            </a:r>
            <a:r>
              <a:rPr lang="en-US" sz="1000">
                <a:cs typeface="Calibri"/>
              </a:rPr>
              <a:t> </a:t>
            </a:r>
            <a:r>
              <a:rPr lang="en-US" sz="1000" err="1">
                <a:cs typeface="Calibri"/>
              </a:rPr>
              <a:t>rapporteren</a:t>
            </a:r>
            <a:r>
              <a:rPr lang="en-US" sz="1000">
                <a:cs typeface="Calibri"/>
              </a:rPr>
              <a:t>.</a:t>
            </a:r>
          </a:p>
        </p:txBody>
      </p:sp>
    </p:spTree>
    <p:extLst>
      <p:ext uri="{BB962C8B-B14F-4D97-AF65-F5344CB8AC3E}">
        <p14:creationId xmlns:p14="http://schemas.microsoft.com/office/powerpoint/2010/main" val="20809680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683FAE-7179-747C-84D2-91C0584BA257}"/>
              </a:ext>
            </a:extLst>
          </p:cNvPr>
          <p:cNvSpPr>
            <a:spLocks noGrp="1"/>
          </p:cNvSpPr>
          <p:nvPr>
            <p:ph type="title"/>
          </p:nvPr>
        </p:nvSpPr>
        <p:spPr/>
        <p:txBody>
          <a:bodyPr/>
          <a:lstStyle/>
          <a:p>
            <a:r>
              <a:rPr lang="nl-NL"/>
              <a:t>Vacaturetekst werving BBL-deelnemers</a:t>
            </a:r>
          </a:p>
        </p:txBody>
      </p:sp>
      <p:sp>
        <p:nvSpPr>
          <p:cNvPr id="4" name="Tijdelijke aanduiding voor dianummer 3">
            <a:extLst>
              <a:ext uri="{FF2B5EF4-FFF2-40B4-BE49-F238E27FC236}">
                <a16:creationId xmlns:a16="http://schemas.microsoft.com/office/drawing/2014/main" id="{C5CB1CB4-A1BA-9DA4-5722-AF505DE9AB5F}"/>
              </a:ext>
            </a:extLst>
          </p:cNvPr>
          <p:cNvSpPr>
            <a:spLocks noGrp="1"/>
          </p:cNvSpPr>
          <p:nvPr>
            <p:ph type="sldNum" sz="quarter" idx="12"/>
          </p:nvPr>
        </p:nvSpPr>
        <p:spPr/>
        <p:txBody>
          <a:bodyPr/>
          <a:lstStyle/>
          <a:p>
            <a:fld id="{C7667BEC-0511-4721-880C-282B0BD3357A}" type="slidenum">
              <a:rPr lang="nl-NL" smtClean="0"/>
              <a:t>15</a:t>
            </a:fld>
            <a:endParaRPr lang="nl-NL"/>
          </a:p>
        </p:txBody>
      </p:sp>
      <p:sp>
        <p:nvSpPr>
          <p:cNvPr id="5" name="TextBox 4">
            <a:extLst>
              <a:ext uri="{FF2B5EF4-FFF2-40B4-BE49-F238E27FC236}">
                <a16:creationId xmlns:a16="http://schemas.microsoft.com/office/drawing/2014/main" id="{C62913EA-7574-6B1C-2662-3E074A752468}"/>
              </a:ext>
            </a:extLst>
          </p:cNvPr>
          <p:cNvSpPr txBox="1"/>
          <p:nvPr/>
        </p:nvSpPr>
        <p:spPr>
          <a:xfrm>
            <a:off x="791005" y="1188726"/>
            <a:ext cx="11049000" cy="50167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000" b="1" err="1">
                <a:solidFill>
                  <a:srgbClr val="2D2D2D"/>
                </a:solidFill>
                <a:cs typeface="Calibri"/>
              </a:rPr>
              <a:t>Informatie</a:t>
            </a:r>
            <a:r>
              <a:rPr lang="en-US" sz="1000" b="1">
                <a:solidFill>
                  <a:srgbClr val="2D2D2D"/>
                </a:solidFill>
                <a:cs typeface="Calibri"/>
              </a:rPr>
              <a:t> over de </a:t>
            </a:r>
            <a:r>
              <a:rPr lang="en-US" sz="1000" b="1" err="1">
                <a:solidFill>
                  <a:srgbClr val="2D2D2D"/>
                </a:solidFill>
                <a:cs typeface="Calibri"/>
              </a:rPr>
              <a:t>opleiding</a:t>
            </a:r>
            <a:endParaRPr lang="en-US" sz="1000" b="1">
              <a:solidFill>
                <a:srgbClr val="2D2D2D"/>
              </a:solidFill>
              <a:cs typeface="Calibri"/>
            </a:endParaRPr>
          </a:p>
          <a:p>
            <a:pPr algn="just"/>
            <a:r>
              <a:rPr lang="en-US" sz="1000"/>
              <a:t>De 2-jarige BBL-</a:t>
            </a:r>
            <a:r>
              <a:rPr lang="en-US" sz="1000" err="1"/>
              <a:t>opleiding</a:t>
            </a:r>
            <a:r>
              <a:rPr lang="en-US" sz="1000"/>
              <a:t> </a:t>
            </a:r>
            <a:r>
              <a:rPr lang="en-US" sz="1000" err="1"/>
              <a:t>doktersassistente</a:t>
            </a:r>
            <a:r>
              <a:rPr lang="en-US" sz="1000"/>
              <a:t> start </a:t>
            </a:r>
            <a:r>
              <a:rPr lang="en-US" sz="1000" err="1"/>
              <a:t>eind</a:t>
            </a:r>
            <a:r>
              <a:rPr lang="en-US" sz="1000"/>
              <a:t> </a:t>
            </a:r>
            <a:r>
              <a:rPr lang="en-US" sz="1000" err="1"/>
              <a:t>augustus</a:t>
            </a:r>
            <a:r>
              <a:rPr lang="en-US" sz="1000"/>
              <a:t> met </a:t>
            </a:r>
            <a:r>
              <a:rPr lang="en-US" sz="1000" err="1"/>
              <a:t>een</a:t>
            </a:r>
            <a:r>
              <a:rPr lang="en-US" sz="1000"/>
              <a:t> Intro </a:t>
            </a:r>
            <a:r>
              <a:rPr lang="en-US" sz="1000" err="1"/>
              <a:t>traject</a:t>
            </a:r>
            <a:r>
              <a:rPr lang="en-US" sz="1000"/>
              <a:t> van 4 </a:t>
            </a:r>
            <a:r>
              <a:rPr lang="en-US" sz="1000" err="1"/>
              <a:t>weken</a:t>
            </a:r>
            <a:r>
              <a:rPr lang="en-US" sz="1000"/>
              <a:t>. </a:t>
            </a:r>
            <a:r>
              <a:rPr lang="en-US" sz="1000" err="1"/>
              <a:t>Gedurende</a:t>
            </a:r>
            <a:r>
              <a:rPr lang="en-US" sz="1000"/>
              <a:t> </a:t>
            </a:r>
            <a:r>
              <a:rPr lang="en-US" sz="1000" err="1"/>
              <a:t>dit</a:t>
            </a:r>
            <a:r>
              <a:rPr lang="en-US" sz="1000"/>
              <a:t> </a:t>
            </a:r>
            <a:r>
              <a:rPr lang="en-US" sz="1000" err="1"/>
              <a:t>introductietraject</a:t>
            </a:r>
            <a:r>
              <a:rPr lang="en-US" sz="1000"/>
              <a:t> word je in </a:t>
            </a:r>
            <a:r>
              <a:rPr lang="en-US" sz="1000" err="1"/>
              <a:t>vier</a:t>
            </a:r>
            <a:r>
              <a:rPr lang="en-US" sz="1000"/>
              <a:t> </a:t>
            </a:r>
            <a:r>
              <a:rPr lang="en-US" sz="1000" err="1"/>
              <a:t>weken</a:t>
            </a:r>
            <a:r>
              <a:rPr lang="en-US" sz="1000"/>
              <a:t> </a:t>
            </a:r>
            <a:r>
              <a:rPr lang="en-US" sz="1000" err="1"/>
              <a:t>voorbereid</a:t>
            </a:r>
            <a:r>
              <a:rPr lang="en-US" sz="1000"/>
              <a:t> </a:t>
            </a:r>
            <a:r>
              <a:rPr lang="en-US" sz="1000" err="1"/>
              <a:t>voor</a:t>
            </a:r>
            <a:r>
              <a:rPr lang="en-US" sz="1000"/>
              <a:t> de start </a:t>
            </a:r>
            <a:r>
              <a:rPr lang="en-US" sz="1000" err="1"/>
              <a:t>als</a:t>
            </a:r>
            <a:r>
              <a:rPr lang="en-US" sz="1000"/>
              <a:t> </a:t>
            </a:r>
            <a:r>
              <a:rPr lang="en-US" sz="1000" err="1"/>
              <a:t>doktersassistent</a:t>
            </a:r>
            <a:r>
              <a:rPr lang="en-US" sz="1000"/>
              <a:t> </a:t>
            </a:r>
            <a:r>
              <a:rPr lang="en-US" sz="1000" err="1"/>
              <a:t>bij</a:t>
            </a:r>
            <a:r>
              <a:rPr lang="en-US" sz="1000"/>
              <a:t> </a:t>
            </a:r>
            <a:r>
              <a:rPr lang="en-US" sz="1000" err="1"/>
              <a:t>een</a:t>
            </a:r>
            <a:r>
              <a:rPr lang="en-US" sz="1000"/>
              <a:t> </a:t>
            </a:r>
            <a:r>
              <a:rPr lang="en-US" sz="1000" err="1"/>
              <a:t>huisartsenpraktijk</a:t>
            </a:r>
            <a:r>
              <a:rPr lang="en-US" sz="1000"/>
              <a:t>. Na het </a:t>
            </a:r>
            <a:r>
              <a:rPr lang="en-US" sz="1000" err="1"/>
              <a:t>afronden</a:t>
            </a:r>
            <a:r>
              <a:rPr lang="en-US" sz="1000"/>
              <a:t> van het Intro </a:t>
            </a:r>
            <a:r>
              <a:rPr lang="en-US" sz="1000" err="1"/>
              <a:t>traject</a:t>
            </a:r>
            <a:r>
              <a:rPr lang="en-US" sz="1000"/>
              <a:t> </a:t>
            </a:r>
            <a:r>
              <a:rPr lang="en-US" sz="1000" err="1"/>
              <a:t>kom</a:t>
            </a:r>
            <a:r>
              <a:rPr lang="en-US" sz="1000"/>
              <a:t> je per </a:t>
            </a:r>
            <a:r>
              <a:rPr lang="en-US" sz="1000" err="1"/>
              <a:t>oktober</a:t>
            </a:r>
            <a:r>
              <a:rPr lang="en-US" sz="1000"/>
              <a:t> </a:t>
            </a:r>
            <a:r>
              <a:rPr lang="en-US" sz="1000" err="1"/>
              <a:t>voor</a:t>
            </a:r>
            <a:r>
              <a:rPr lang="en-US" sz="1000"/>
              <a:t> </a:t>
            </a:r>
            <a:r>
              <a:rPr lang="en-US" sz="1000" err="1"/>
              <a:t>minimaal</a:t>
            </a:r>
            <a:r>
              <a:rPr lang="en-US" sz="1000"/>
              <a:t> 16 </a:t>
            </a:r>
            <a:r>
              <a:rPr lang="en-US" sz="1000" err="1"/>
              <a:t>uren</a:t>
            </a:r>
            <a:r>
              <a:rPr lang="en-US" sz="1000"/>
              <a:t> in </a:t>
            </a:r>
            <a:r>
              <a:rPr lang="en-US" sz="1000" err="1"/>
              <a:t>dienst</a:t>
            </a:r>
            <a:r>
              <a:rPr lang="en-US" sz="1000"/>
              <a:t> </a:t>
            </a:r>
            <a:r>
              <a:rPr lang="en-US" sz="1000" err="1"/>
              <a:t>bij</a:t>
            </a:r>
            <a:r>
              <a:rPr lang="en-US" sz="1000"/>
              <a:t> </a:t>
            </a:r>
            <a:r>
              <a:rPr lang="en-US" sz="1000" err="1"/>
              <a:t>één</a:t>
            </a:r>
            <a:r>
              <a:rPr lang="en-US" sz="1000"/>
              <a:t> van de </a:t>
            </a:r>
            <a:r>
              <a:rPr lang="en-US" sz="1000" err="1"/>
              <a:t>deelnemende</a:t>
            </a:r>
            <a:r>
              <a:rPr lang="en-US" sz="1000"/>
              <a:t> </a:t>
            </a:r>
            <a:r>
              <a:rPr lang="en-US" sz="1000" err="1"/>
              <a:t>huisartsenpraktijken</a:t>
            </a:r>
            <a:r>
              <a:rPr lang="en-US" sz="1000"/>
              <a:t> in de </a:t>
            </a:r>
            <a:r>
              <a:rPr lang="en-US" sz="1000" err="1"/>
              <a:t>regio</a:t>
            </a:r>
            <a:r>
              <a:rPr lang="en-US" sz="1000"/>
              <a:t>.  </a:t>
            </a:r>
            <a:r>
              <a:rPr lang="en-US" sz="1000" err="1"/>
              <a:t>Naast</a:t>
            </a:r>
            <a:r>
              <a:rPr lang="en-US" sz="1000"/>
              <a:t> de </a:t>
            </a:r>
            <a:r>
              <a:rPr lang="en-US" sz="1000" err="1"/>
              <a:t>minimaal</a:t>
            </a:r>
            <a:r>
              <a:rPr lang="en-US" sz="1000"/>
              <a:t> 16 </a:t>
            </a:r>
            <a:r>
              <a:rPr lang="en-US" sz="1000" err="1"/>
              <a:t>praktijkuren</a:t>
            </a:r>
            <a:r>
              <a:rPr lang="en-US" sz="1000"/>
              <a:t> </a:t>
            </a:r>
            <a:r>
              <a:rPr lang="en-US" sz="1000" err="1"/>
              <a:t>heb</a:t>
            </a:r>
            <a:r>
              <a:rPr lang="en-US" sz="1000"/>
              <a:t> je </a:t>
            </a:r>
            <a:r>
              <a:rPr lang="en-US" sz="1000" err="1"/>
              <a:t>ook</a:t>
            </a:r>
            <a:r>
              <a:rPr lang="en-US" sz="1000"/>
              <a:t> </a:t>
            </a:r>
            <a:r>
              <a:rPr lang="en-US" sz="1000" err="1"/>
              <a:t>wekelijks</a:t>
            </a:r>
            <a:r>
              <a:rPr lang="en-US" sz="1000"/>
              <a:t> 8 </a:t>
            </a:r>
            <a:r>
              <a:rPr lang="en-US" sz="1000" err="1"/>
              <a:t>uur</a:t>
            </a:r>
            <a:r>
              <a:rPr lang="en-US" sz="1000"/>
              <a:t> </a:t>
            </a:r>
            <a:r>
              <a:rPr lang="en-US" sz="1000" err="1"/>
              <a:t>theorielessen</a:t>
            </a:r>
            <a:r>
              <a:rPr lang="en-US" sz="1000"/>
              <a:t> </a:t>
            </a:r>
            <a:r>
              <a:rPr lang="en-US" sz="1000" err="1"/>
              <a:t>bij</a:t>
            </a:r>
            <a:r>
              <a:rPr lang="en-US" sz="1000"/>
              <a:t> het ROC Amsterdam. </a:t>
            </a:r>
            <a:r>
              <a:rPr lang="en-US" sz="1000" err="1"/>
              <a:t>Tijdens</a:t>
            </a:r>
            <a:r>
              <a:rPr lang="en-US" sz="1000"/>
              <a:t> de </a:t>
            </a:r>
            <a:r>
              <a:rPr lang="en-US" sz="1000" err="1"/>
              <a:t>opleiding</a:t>
            </a:r>
            <a:r>
              <a:rPr lang="en-US" sz="1000"/>
              <a:t> leer je </a:t>
            </a:r>
            <a:r>
              <a:rPr lang="en-US" sz="1000" err="1"/>
              <a:t>onder</a:t>
            </a:r>
            <a:r>
              <a:rPr lang="en-US" sz="1000"/>
              <a:t> </a:t>
            </a:r>
            <a:r>
              <a:rPr lang="en-US" sz="1000" err="1"/>
              <a:t>andere</a:t>
            </a:r>
            <a:r>
              <a:rPr lang="en-US" sz="1000"/>
              <a:t> </a:t>
            </a:r>
            <a:r>
              <a:rPr lang="en-US" sz="1000" err="1"/>
              <a:t>gesprekken</a:t>
            </a:r>
            <a:r>
              <a:rPr lang="en-US" sz="1000"/>
              <a:t> </a:t>
            </a:r>
            <a:r>
              <a:rPr lang="en-US" sz="1000" err="1"/>
              <a:t>voeren</a:t>
            </a:r>
            <a:r>
              <a:rPr lang="en-US" sz="1000"/>
              <a:t> met </a:t>
            </a:r>
            <a:r>
              <a:rPr lang="en-US" sz="1000" err="1"/>
              <a:t>patiënten</a:t>
            </a:r>
            <a:r>
              <a:rPr lang="en-US" sz="1000"/>
              <a:t>, </a:t>
            </a:r>
            <a:r>
              <a:rPr lang="en-US" sz="1000" err="1"/>
              <a:t>voorlichting</a:t>
            </a:r>
            <a:r>
              <a:rPr lang="en-US" sz="1000"/>
              <a:t> </a:t>
            </a:r>
            <a:r>
              <a:rPr lang="en-US" sz="1000" err="1"/>
              <a:t>geven</a:t>
            </a:r>
            <a:r>
              <a:rPr lang="en-US" sz="1000"/>
              <a:t> </a:t>
            </a:r>
            <a:r>
              <a:rPr lang="en-US" sz="1000" err="1"/>
              <a:t>en</a:t>
            </a:r>
            <a:r>
              <a:rPr lang="en-US" sz="1000"/>
              <a:t> </a:t>
            </a:r>
            <a:r>
              <a:rPr lang="en-US" sz="1000" err="1"/>
              <a:t>medisch-technische</a:t>
            </a:r>
            <a:r>
              <a:rPr lang="en-US" sz="1000"/>
              <a:t> </a:t>
            </a:r>
            <a:r>
              <a:rPr lang="en-US" sz="1000" err="1"/>
              <a:t>handelingen</a:t>
            </a:r>
            <a:r>
              <a:rPr lang="en-US" sz="1000"/>
              <a:t> </a:t>
            </a:r>
            <a:r>
              <a:rPr lang="en-US" sz="1000" err="1"/>
              <a:t>uitvoeren</a:t>
            </a:r>
            <a:r>
              <a:rPr lang="en-US" sz="1000"/>
              <a:t>. </a:t>
            </a:r>
            <a:r>
              <a:rPr lang="en-US" sz="1000" err="1"/>
              <a:t>Hierbij</a:t>
            </a:r>
            <a:r>
              <a:rPr lang="en-US" sz="1000"/>
              <a:t> </a:t>
            </a:r>
            <a:r>
              <a:rPr lang="en-US" sz="1000" err="1"/>
              <a:t>komen</a:t>
            </a:r>
            <a:r>
              <a:rPr lang="en-US" sz="1000"/>
              <a:t> </a:t>
            </a:r>
            <a:r>
              <a:rPr lang="en-US" sz="1000" err="1"/>
              <a:t>ook</a:t>
            </a:r>
            <a:r>
              <a:rPr lang="en-US" sz="1000"/>
              <a:t> </a:t>
            </a:r>
            <a:r>
              <a:rPr lang="en-US" sz="1000" err="1"/>
              <a:t>huiswerkopdrachten</a:t>
            </a:r>
            <a:r>
              <a:rPr lang="en-US" sz="1000"/>
              <a:t> </a:t>
            </a:r>
            <a:r>
              <a:rPr lang="en-US" sz="1000" err="1"/>
              <a:t>en</a:t>
            </a:r>
            <a:r>
              <a:rPr lang="en-US" sz="1000"/>
              <a:t> </a:t>
            </a:r>
            <a:r>
              <a:rPr lang="en-US" sz="1000" err="1"/>
              <a:t>toets</a:t>
            </a:r>
            <a:r>
              <a:rPr lang="en-US" sz="1000"/>
              <a:t> </a:t>
            </a:r>
            <a:r>
              <a:rPr lang="en-US" sz="1000" err="1"/>
              <a:t>momenten</a:t>
            </a:r>
            <a:r>
              <a:rPr lang="en-US" sz="1000"/>
              <a:t>, </a:t>
            </a:r>
            <a:r>
              <a:rPr lang="en-US" sz="1000" err="1"/>
              <a:t>waarvoor</a:t>
            </a:r>
            <a:r>
              <a:rPr lang="en-US" sz="1000"/>
              <a:t> je </a:t>
            </a:r>
            <a:r>
              <a:rPr lang="en-US" sz="1000" err="1"/>
              <a:t>thuis</a:t>
            </a:r>
            <a:r>
              <a:rPr lang="en-US" sz="1000"/>
              <a:t> </a:t>
            </a:r>
            <a:r>
              <a:rPr lang="en-US" sz="1000" err="1"/>
              <a:t>enige</a:t>
            </a:r>
            <a:r>
              <a:rPr lang="en-US" sz="1000"/>
              <a:t> </a:t>
            </a:r>
            <a:r>
              <a:rPr lang="en-US" sz="1000" err="1"/>
              <a:t>zelfstudie</a:t>
            </a:r>
            <a:r>
              <a:rPr lang="en-US" sz="1000"/>
              <a:t> </a:t>
            </a:r>
            <a:r>
              <a:rPr lang="en-US" sz="1000" err="1"/>
              <a:t>zal</a:t>
            </a:r>
            <a:r>
              <a:rPr lang="en-US" sz="1000"/>
              <a:t> </a:t>
            </a:r>
            <a:r>
              <a:rPr lang="en-US" sz="1000" err="1"/>
              <a:t>moeten</a:t>
            </a:r>
            <a:r>
              <a:rPr lang="en-US" sz="1000"/>
              <a:t> </a:t>
            </a:r>
            <a:r>
              <a:rPr lang="en-US" sz="1000" err="1"/>
              <a:t>doen</a:t>
            </a:r>
            <a:r>
              <a:rPr lang="en-US" sz="1000"/>
              <a:t>. </a:t>
            </a:r>
            <a:r>
              <a:rPr lang="en-US" sz="1000" err="1"/>
              <a:t>Tijdens</a:t>
            </a:r>
            <a:r>
              <a:rPr lang="en-US" sz="1000"/>
              <a:t> de </a:t>
            </a:r>
            <a:r>
              <a:rPr lang="en-US" sz="1000" err="1"/>
              <a:t>opleiding</a:t>
            </a:r>
            <a:r>
              <a:rPr lang="en-US" sz="1000"/>
              <a:t> </a:t>
            </a:r>
            <a:r>
              <a:rPr lang="en-US" sz="1000" err="1"/>
              <a:t>bestaat</a:t>
            </a:r>
            <a:r>
              <a:rPr lang="en-US" sz="1000"/>
              <a:t> </a:t>
            </a:r>
            <a:r>
              <a:rPr lang="en-US" sz="1000" err="1"/>
              <a:t>ook</a:t>
            </a:r>
            <a:r>
              <a:rPr lang="en-US" sz="1000"/>
              <a:t> de </a:t>
            </a:r>
            <a:r>
              <a:rPr lang="en-US" sz="1000" err="1"/>
              <a:t>mogelijkheid</a:t>
            </a:r>
            <a:r>
              <a:rPr lang="en-US" sz="1000"/>
              <a:t> om mee te </a:t>
            </a:r>
            <a:r>
              <a:rPr lang="en-US" sz="1000" err="1"/>
              <a:t>kijken</a:t>
            </a:r>
            <a:r>
              <a:rPr lang="en-US" sz="1000"/>
              <a:t> </a:t>
            </a:r>
            <a:r>
              <a:rPr lang="en-US" sz="1000" err="1"/>
              <a:t>en</a:t>
            </a:r>
            <a:r>
              <a:rPr lang="en-US" sz="1000"/>
              <a:t> te </a:t>
            </a:r>
            <a:r>
              <a:rPr lang="en-US" sz="1000" err="1"/>
              <a:t>luisteren</a:t>
            </a:r>
            <a:r>
              <a:rPr lang="en-US" sz="1000"/>
              <a:t> in het </a:t>
            </a:r>
            <a:r>
              <a:rPr lang="en-US" sz="1000" err="1"/>
              <a:t>triagecentrum</a:t>
            </a:r>
            <a:r>
              <a:rPr lang="en-US" sz="1000"/>
              <a:t> van de </a:t>
            </a:r>
            <a:r>
              <a:rPr lang="en-US" sz="1000" err="1"/>
              <a:t>Huisartsenpost</a:t>
            </a:r>
            <a:r>
              <a:rPr lang="en-US" sz="1000"/>
              <a:t> Alkmaar </a:t>
            </a:r>
            <a:r>
              <a:rPr lang="en-US" sz="1000" err="1"/>
              <a:t>waar</a:t>
            </a:r>
            <a:r>
              <a:rPr lang="en-US" sz="1000"/>
              <a:t> de acute </a:t>
            </a:r>
            <a:r>
              <a:rPr lang="en-US" sz="1000" err="1"/>
              <a:t>huisartsenzorg</a:t>
            </a:r>
            <a:r>
              <a:rPr lang="en-US" sz="1000"/>
              <a:t> </a:t>
            </a:r>
            <a:r>
              <a:rPr lang="en-US" sz="1000" err="1"/>
              <a:t>tijdens</a:t>
            </a:r>
            <a:r>
              <a:rPr lang="en-US" sz="1000"/>
              <a:t> </a:t>
            </a:r>
            <a:r>
              <a:rPr lang="en-US" sz="1000" err="1"/>
              <a:t>avond</a:t>
            </a:r>
            <a:r>
              <a:rPr lang="en-US" sz="1000"/>
              <a:t>-, </a:t>
            </a:r>
            <a:r>
              <a:rPr lang="en-US" sz="1000" err="1"/>
              <a:t>nacht</a:t>
            </a:r>
            <a:r>
              <a:rPr lang="en-US" sz="1000"/>
              <a:t>- </a:t>
            </a:r>
            <a:r>
              <a:rPr lang="en-US" sz="1000" err="1"/>
              <a:t>en</a:t>
            </a:r>
            <a:r>
              <a:rPr lang="en-US" sz="1000"/>
              <a:t> </a:t>
            </a:r>
            <a:r>
              <a:rPr lang="en-US" sz="1000" err="1"/>
              <a:t>weekenduren</a:t>
            </a:r>
            <a:r>
              <a:rPr lang="en-US" sz="1000"/>
              <a:t> </a:t>
            </a:r>
            <a:r>
              <a:rPr lang="en-US" sz="1000" err="1"/>
              <a:t>en</a:t>
            </a:r>
            <a:r>
              <a:rPr lang="en-US" sz="1000"/>
              <a:t> </a:t>
            </a:r>
            <a:r>
              <a:rPr lang="en-US" sz="1000" err="1"/>
              <a:t>tijdens</a:t>
            </a:r>
            <a:r>
              <a:rPr lang="en-US" sz="1000"/>
              <a:t> </a:t>
            </a:r>
            <a:r>
              <a:rPr lang="en-US" sz="1000" err="1"/>
              <a:t>feestdagen</a:t>
            </a:r>
            <a:r>
              <a:rPr lang="en-US" sz="1000"/>
              <a:t> </a:t>
            </a:r>
            <a:r>
              <a:rPr lang="en-US" sz="1000" err="1"/>
              <a:t>plaats</a:t>
            </a:r>
            <a:r>
              <a:rPr lang="en-US" sz="1000"/>
              <a:t> </a:t>
            </a:r>
            <a:r>
              <a:rPr lang="en-US" sz="1000" err="1"/>
              <a:t>vindt</a:t>
            </a:r>
            <a:r>
              <a:rPr lang="en-US" sz="1000"/>
              <a:t>.</a:t>
            </a:r>
          </a:p>
          <a:p>
            <a:pPr algn="just"/>
            <a:endParaRPr lang="en-US" sz="1000" b="1"/>
          </a:p>
          <a:p>
            <a:pPr algn="just"/>
            <a:r>
              <a:rPr lang="en-US" sz="1000" b="1" err="1">
                <a:cs typeface="Calibri"/>
              </a:rPr>
              <a:t>Wij</a:t>
            </a:r>
            <a:r>
              <a:rPr lang="en-US" sz="1000" b="1">
                <a:cs typeface="Calibri"/>
              </a:rPr>
              <a:t> </a:t>
            </a:r>
            <a:r>
              <a:rPr lang="en-US" sz="1000" b="1" err="1">
                <a:cs typeface="Calibri"/>
              </a:rPr>
              <a:t>bieden</a:t>
            </a:r>
            <a:r>
              <a:rPr lang="en-US" sz="1000" b="1">
                <a:cs typeface="Calibri"/>
              </a:rPr>
              <a:t> </a:t>
            </a:r>
          </a:p>
          <a:p>
            <a:pPr algn="just"/>
            <a:r>
              <a:rPr lang="en-US" sz="1000" err="1">
                <a:cs typeface="Calibri"/>
              </a:rPr>
              <a:t>Een</a:t>
            </a:r>
            <a:r>
              <a:rPr lang="en-US" sz="1000">
                <a:cs typeface="Calibri"/>
              </a:rPr>
              <a:t> </a:t>
            </a:r>
            <a:r>
              <a:rPr lang="en-US" sz="1000" err="1">
                <a:cs typeface="Calibri"/>
              </a:rPr>
              <a:t>opleidingstraject</a:t>
            </a:r>
            <a:r>
              <a:rPr lang="en-US" sz="1000">
                <a:cs typeface="Calibri"/>
              </a:rPr>
              <a:t> tot </a:t>
            </a:r>
            <a:r>
              <a:rPr lang="en-US" sz="1000" err="1">
                <a:cs typeface="Calibri"/>
              </a:rPr>
              <a:t>doktersassistent</a:t>
            </a:r>
            <a:r>
              <a:rPr lang="en-US" sz="1000">
                <a:cs typeface="Calibri"/>
              </a:rPr>
              <a:t> </a:t>
            </a:r>
            <a:r>
              <a:rPr lang="en-US" sz="1000" err="1">
                <a:cs typeface="Calibri"/>
              </a:rPr>
              <a:t>waarin</a:t>
            </a:r>
            <a:r>
              <a:rPr lang="en-US" sz="1000">
                <a:cs typeface="Calibri"/>
              </a:rPr>
              <a:t> je </a:t>
            </a:r>
            <a:r>
              <a:rPr lang="en-US" sz="1000" err="1">
                <a:cs typeface="Calibri"/>
              </a:rPr>
              <a:t>gedurende</a:t>
            </a:r>
            <a:r>
              <a:rPr lang="en-US" sz="1000">
                <a:cs typeface="Calibri"/>
              </a:rPr>
              <a:t> </a:t>
            </a:r>
            <a:r>
              <a:rPr lang="en-US" sz="1000" err="1">
                <a:cs typeface="Calibri"/>
              </a:rPr>
              <a:t>maximaal</a:t>
            </a:r>
            <a:r>
              <a:rPr lang="en-US" sz="1000">
                <a:cs typeface="Calibri"/>
              </a:rPr>
              <a:t> 2 </a:t>
            </a:r>
            <a:r>
              <a:rPr lang="en-US" sz="1000" err="1">
                <a:cs typeface="Calibri"/>
              </a:rPr>
              <a:t>jaar</a:t>
            </a:r>
            <a:r>
              <a:rPr lang="en-US" sz="1000">
                <a:cs typeface="Calibri"/>
              </a:rPr>
              <a:t> </a:t>
            </a:r>
            <a:r>
              <a:rPr lang="en-US" sz="1000" err="1">
                <a:cs typeface="Calibri"/>
              </a:rPr>
              <a:t>werken</a:t>
            </a:r>
            <a:r>
              <a:rPr lang="en-US" sz="1000">
                <a:cs typeface="Calibri"/>
              </a:rPr>
              <a:t> </a:t>
            </a:r>
            <a:r>
              <a:rPr lang="en-US" sz="1000" err="1">
                <a:cs typeface="Calibri"/>
              </a:rPr>
              <a:t>en</a:t>
            </a:r>
            <a:r>
              <a:rPr lang="en-US" sz="1000">
                <a:cs typeface="Calibri"/>
              </a:rPr>
              <a:t> </a:t>
            </a:r>
            <a:r>
              <a:rPr lang="en-US" sz="1000" err="1">
                <a:cs typeface="Calibri"/>
              </a:rPr>
              <a:t>leren</a:t>
            </a:r>
            <a:r>
              <a:rPr lang="en-US" sz="1000">
                <a:cs typeface="Calibri"/>
              </a:rPr>
              <a:t> </a:t>
            </a:r>
            <a:r>
              <a:rPr lang="en-US" sz="1000" err="1">
                <a:cs typeface="Calibri"/>
              </a:rPr>
              <a:t>combineert</a:t>
            </a:r>
            <a:r>
              <a:rPr lang="en-US" sz="1000">
                <a:cs typeface="Calibri"/>
              </a:rPr>
              <a:t>, op het ROC Amsterdam </a:t>
            </a:r>
            <a:r>
              <a:rPr lang="en-US" sz="1000" err="1">
                <a:cs typeface="Calibri"/>
              </a:rPr>
              <a:t>en</a:t>
            </a:r>
            <a:r>
              <a:rPr lang="en-US" sz="1000">
                <a:cs typeface="Calibri"/>
              </a:rPr>
              <a:t> in </a:t>
            </a:r>
            <a:r>
              <a:rPr lang="en-US" sz="1000" err="1">
                <a:cs typeface="Calibri"/>
              </a:rPr>
              <a:t>een</a:t>
            </a:r>
            <a:r>
              <a:rPr lang="en-US" sz="1000">
                <a:cs typeface="Calibri"/>
              </a:rPr>
              <a:t> </a:t>
            </a:r>
            <a:r>
              <a:rPr lang="en-US" sz="1000" err="1">
                <a:cs typeface="Calibri"/>
              </a:rPr>
              <a:t>huisartsenpraktijk</a:t>
            </a:r>
            <a:r>
              <a:rPr lang="en-US" sz="1000">
                <a:cs typeface="Calibri"/>
              </a:rPr>
              <a:t> in de </a:t>
            </a:r>
            <a:r>
              <a:rPr lang="en-US" sz="1000" err="1">
                <a:cs typeface="Calibri"/>
              </a:rPr>
              <a:t>regio</a:t>
            </a:r>
            <a:r>
              <a:rPr lang="en-US" sz="1000">
                <a:cs typeface="Calibri"/>
              </a:rPr>
              <a:t> Noord-</a:t>
            </a:r>
            <a:r>
              <a:rPr lang="en-US" sz="1000" err="1">
                <a:cs typeface="Calibri"/>
              </a:rPr>
              <a:t>Kennemerland</a:t>
            </a:r>
            <a:r>
              <a:rPr lang="en-US" sz="1000">
                <a:cs typeface="Calibri"/>
              </a:rPr>
              <a:t> (</a:t>
            </a:r>
            <a:r>
              <a:rPr lang="en-US" sz="1000" err="1">
                <a:cs typeface="Calibri"/>
              </a:rPr>
              <a:t>dit</a:t>
            </a:r>
            <a:r>
              <a:rPr lang="en-US" sz="1000">
                <a:cs typeface="Calibri"/>
              </a:rPr>
              <a:t> is je </a:t>
            </a:r>
            <a:r>
              <a:rPr lang="en-US" sz="1000" err="1">
                <a:cs typeface="Calibri"/>
              </a:rPr>
              <a:t>opleidingspraktijk</a:t>
            </a:r>
            <a:r>
              <a:rPr lang="en-US" sz="1000">
                <a:cs typeface="Calibri"/>
              </a:rPr>
              <a:t>);</a:t>
            </a:r>
          </a:p>
          <a:p>
            <a:pPr algn="just"/>
            <a:r>
              <a:rPr lang="en-US" sz="1000">
                <a:cs typeface="Calibri"/>
              </a:rPr>
              <a:t>Je </a:t>
            </a:r>
            <a:r>
              <a:rPr lang="en-US" sz="1000" err="1">
                <a:cs typeface="Calibri"/>
              </a:rPr>
              <a:t>komt</a:t>
            </a:r>
            <a:r>
              <a:rPr lang="en-US" sz="1000">
                <a:cs typeface="Calibri"/>
              </a:rPr>
              <a:t> </a:t>
            </a:r>
            <a:r>
              <a:rPr lang="en-US" sz="1000" err="1">
                <a:cs typeface="Calibri"/>
              </a:rPr>
              <a:t>minimaal</a:t>
            </a:r>
            <a:r>
              <a:rPr lang="en-US" sz="1000">
                <a:cs typeface="Calibri"/>
              </a:rPr>
              <a:t> 16 </a:t>
            </a:r>
            <a:r>
              <a:rPr lang="en-US" sz="1000" err="1">
                <a:cs typeface="Calibri"/>
              </a:rPr>
              <a:t>uur</a:t>
            </a:r>
            <a:r>
              <a:rPr lang="en-US" sz="1000">
                <a:cs typeface="Calibri"/>
              </a:rPr>
              <a:t> in </a:t>
            </a:r>
            <a:r>
              <a:rPr lang="en-US" sz="1000" err="1">
                <a:cs typeface="Calibri"/>
              </a:rPr>
              <a:t>dienst</a:t>
            </a:r>
            <a:r>
              <a:rPr lang="en-US" sz="1000">
                <a:cs typeface="Calibri"/>
              </a:rPr>
              <a:t> van de </a:t>
            </a:r>
            <a:r>
              <a:rPr lang="en-US" sz="1000" err="1">
                <a:cs typeface="Calibri"/>
              </a:rPr>
              <a:t>opleidingspraktijk</a:t>
            </a:r>
            <a:r>
              <a:rPr lang="en-US" sz="1000">
                <a:cs typeface="Calibri"/>
              </a:rPr>
              <a:t> op basis van </a:t>
            </a:r>
            <a:r>
              <a:rPr lang="en-US" sz="1000" err="1">
                <a:cs typeface="Calibri"/>
              </a:rPr>
              <a:t>een</a:t>
            </a:r>
            <a:r>
              <a:rPr lang="en-US" sz="1000">
                <a:cs typeface="Calibri"/>
              </a:rPr>
              <a:t> leer-</a:t>
            </a:r>
            <a:r>
              <a:rPr lang="en-US" sz="1000" err="1">
                <a:cs typeface="Calibri"/>
              </a:rPr>
              <a:t>arbeidsovereenkomst</a:t>
            </a:r>
            <a:r>
              <a:rPr lang="en-US" sz="1000">
                <a:cs typeface="Calibri"/>
              </a:rPr>
              <a:t> (</a:t>
            </a:r>
            <a:r>
              <a:rPr lang="en-US" sz="1000" err="1">
                <a:cs typeface="Calibri"/>
              </a:rPr>
              <a:t>inclusief</a:t>
            </a:r>
            <a:r>
              <a:rPr lang="en-US" sz="1000">
                <a:cs typeface="Calibri"/>
              </a:rPr>
              <a:t> </a:t>
            </a:r>
            <a:r>
              <a:rPr lang="en-US" sz="1000" err="1">
                <a:cs typeface="Calibri"/>
              </a:rPr>
              <a:t>studieovereenkomst</a:t>
            </a:r>
            <a:r>
              <a:rPr lang="en-US" sz="1000">
                <a:cs typeface="Calibri"/>
              </a:rPr>
              <a:t>) met </a:t>
            </a:r>
            <a:r>
              <a:rPr lang="en-US" sz="1000" err="1">
                <a:cs typeface="Calibri"/>
              </a:rPr>
              <a:t>na</a:t>
            </a:r>
            <a:r>
              <a:rPr lang="en-US" sz="1000">
                <a:cs typeface="Calibri"/>
              </a:rPr>
              <a:t> </a:t>
            </a:r>
            <a:r>
              <a:rPr lang="en-US" sz="1000" err="1">
                <a:cs typeface="Calibri"/>
              </a:rPr>
              <a:t>diplomering</a:t>
            </a:r>
            <a:r>
              <a:rPr lang="en-US" sz="1000">
                <a:cs typeface="Calibri"/>
              </a:rPr>
              <a:t> </a:t>
            </a:r>
            <a:r>
              <a:rPr lang="en-US" sz="1000" err="1">
                <a:cs typeface="Calibri"/>
              </a:rPr>
              <a:t>zicht</a:t>
            </a:r>
            <a:r>
              <a:rPr lang="en-US" sz="1000">
                <a:cs typeface="Calibri"/>
              </a:rPr>
              <a:t> op </a:t>
            </a:r>
            <a:r>
              <a:rPr lang="en-US" sz="1000" err="1">
                <a:cs typeface="Calibri"/>
              </a:rPr>
              <a:t>een</a:t>
            </a:r>
            <a:r>
              <a:rPr lang="en-US" sz="1000">
                <a:cs typeface="Calibri"/>
              </a:rPr>
              <a:t> </a:t>
            </a:r>
            <a:r>
              <a:rPr lang="en-US" sz="1000" err="1">
                <a:cs typeface="Calibri"/>
              </a:rPr>
              <a:t>baan</a:t>
            </a:r>
            <a:r>
              <a:rPr lang="en-US" sz="1000">
                <a:cs typeface="Calibri"/>
              </a:rPr>
              <a:t> </a:t>
            </a:r>
            <a:r>
              <a:rPr lang="en-US" sz="1000" err="1">
                <a:cs typeface="Calibri"/>
              </a:rPr>
              <a:t>als</a:t>
            </a:r>
            <a:r>
              <a:rPr lang="en-US" sz="1000">
                <a:cs typeface="Calibri"/>
              </a:rPr>
              <a:t> </a:t>
            </a:r>
            <a:r>
              <a:rPr lang="en-US" sz="1000" err="1">
                <a:cs typeface="Calibri"/>
              </a:rPr>
              <a:t>doktersassistent</a:t>
            </a:r>
            <a:r>
              <a:rPr lang="en-US" sz="1000">
                <a:cs typeface="Calibri"/>
              </a:rPr>
              <a:t>;</a:t>
            </a:r>
          </a:p>
          <a:p>
            <a:pPr algn="just"/>
            <a:r>
              <a:rPr lang="en-US" sz="1000" err="1">
                <a:cs typeface="Calibri"/>
              </a:rPr>
              <a:t>Voor</a:t>
            </a:r>
            <a:r>
              <a:rPr lang="en-US" sz="1000">
                <a:cs typeface="Calibri"/>
              </a:rPr>
              <a:t> </a:t>
            </a:r>
            <a:r>
              <a:rPr lang="en-US" sz="1000" err="1">
                <a:cs typeface="Calibri"/>
              </a:rPr>
              <a:t>deze</a:t>
            </a:r>
            <a:r>
              <a:rPr lang="en-US" sz="1000">
                <a:cs typeface="Calibri"/>
              </a:rPr>
              <a:t> </a:t>
            </a:r>
            <a:r>
              <a:rPr lang="en-US" sz="1000" err="1">
                <a:cs typeface="Calibri"/>
              </a:rPr>
              <a:t>praktijkuren</a:t>
            </a:r>
            <a:r>
              <a:rPr lang="en-US" sz="1000">
                <a:cs typeface="Calibri"/>
              </a:rPr>
              <a:t> </a:t>
            </a:r>
            <a:r>
              <a:rPr lang="en-US" sz="1000" err="1">
                <a:cs typeface="Calibri"/>
              </a:rPr>
              <a:t>ontvang</a:t>
            </a:r>
            <a:r>
              <a:rPr lang="en-US" sz="1000">
                <a:cs typeface="Calibri"/>
              </a:rPr>
              <a:t> je </a:t>
            </a:r>
            <a:r>
              <a:rPr lang="en-US" sz="1000" err="1">
                <a:cs typeface="Calibri"/>
              </a:rPr>
              <a:t>een</a:t>
            </a:r>
            <a:r>
              <a:rPr lang="en-US" sz="1000">
                <a:cs typeface="Calibri"/>
              </a:rPr>
              <a:t> </a:t>
            </a:r>
            <a:r>
              <a:rPr lang="en-US" sz="1000" err="1">
                <a:cs typeface="Calibri"/>
              </a:rPr>
              <a:t>maandsalaris</a:t>
            </a:r>
            <a:r>
              <a:rPr lang="en-US" sz="1000">
                <a:cs typeface="Calibri"/>
              </a:rPr>
              <a:t> conform de CAO-</a:t>
            </a:r>
            <a:r>
              <a:rPr lang="en-US" sz="1000" err="1">
                <a:cs typeface="Calibri"/>
              </a:rPr>
              <a:t>huisartsenzorg</a:t>
            </a:r>
            <a:r>
              <a:rPr lang="en-US" sz="1000">
                <a:cs typeface="Calibri"/>
              </a:rPr>
              <a:t>, </a:t>
            </a:r>
            <a:r>
              <a:rPr lang="en-US" sz="1000" err="1">
                <a:cs typeface="Calibri"/>
              </a:rPr>
              <a:t>schaal</a:t>
            </a:r>
            <a:r>
              <a:rPr lang="en-US" sz="1000">
                <a:cs typeface="Calibri"/>
              </a:rPr>
              <a:t> 3;</a:t>
            </a:r>
          </a:p>
          <a:p>
            <a:pPr algn="just"/>
            <a:r>
              <a:rPr lang="en-US" sz="1000" err="1">
                <a:cs typeface="Calibri"/>
              </a:rPr>
              <a:t>Overige</a:t>
            </a:r>
            <a:r>
              <a:rPr lang="en-US" sz="1000">
                <a:cs typeface="Calibri"/>
              </a:rPr>
              <a:t> </a:t>
            </a:r>
            <a:r>
              <a:rPr lang="en-US" sz="1000" err="1">
                <a:cs typeface="Calibri"/>
              </a:rPr>
              <a:t>arbeidsvoorwaarden</a:t>
            </a:r>
            <a:r>
              <a:rPr lang="en-US" sz="1000">
                <a:cs typeface="Calibri"/>
              </a:rPr>
              <a:t>, </a:t>
            </a:r>
            <a:r>
              <a:rPr lang="en-US" sz="1000" err="1">
                <a:cs typeface="Calibri"/>
              </a:rPr>
              <a:t>zoals</a:t>
            </a:r>
            <a:r>
              <a:rPr lang="en-US" sz="1000">
                <a:cs typeface="Calibri"/>
              </a:rPr>
              <a:t> </a:t>
            </a:r>
            <a:r>
              <a:rPr lang="en-US" sz="1000" err="1">
                <a:cs typeface="Calibri"/>
              </a:rPr>
              <a:t>reiskostenvergoeding</a:t>
            </a:r>
            <a:r>
              <a:rPr lang="en-US" sz="1000">
                <a:cs typeface="Calibri"/>
              </a:rPr>
              <a:t>, </a:t>
            </a:r>
            <a:r>
              <a:rPr lang="en-US" sz="1000" err="1">
                <a:cs typeface="Calibri"/>
              </a:rPr>
              <a:t>vakantiegeld</a:t>
            </a:r>
            <a:r>
              <a:rPr lang="en-US" sz="1000">
                <a:cs typeface="Calibri"/>
              </a:rPr>
              <a:t> </a:t>
            </a:r>
            <a:r>
              <a:rPr lang="en-US" sz="1000" err="1">
                <a:cs typeface="Calibri"/>
              </a:rPr>
              <a:t>en</a:t>
            </a:r>
            <a:r>
              <a:rPr lang="en-US" sz="1000">
                <a:cs typeface="Calibri"/>
              </a:rPr>
              <a:t> </a:t>
            </a:r>
            <a:r>
              <a:rPr lang="en-US" sz="1000" err="1">
                <a:cs typeface="Calibri"/>
              </a:rPr>
              <a:t>eindejaarsuitkering</a:t>
            </a:r>
            <a:r>
              <a:rPr lang="en-US" sz="1000">
                <a:cs typeface="Calibri"/>
              </a:rPr>
              <a:t> </a:t>
            </a:r>
            <a:r>
              <a:rPr lang="en-US" sz="1000" err="1">
                <a:cs typeface="Calibri"/>
              </a:rPr>
              <a:t>zijn</a:t>
            </a:r>
            <a:r>
              <a:rPr lang="en-US" sz="1000">
                <a:cs typeface="Calibri"/>
              </a:rPr>
              <a:t> </a:t>
            </a:r>
            <a:r>
              <a:rPr lang="en-US" sz="1000" err="1">
                <a:cs typeface="Calibri"/>
              </a:rPr>
              <a:t>volgens</a:t>
            </a:r>
            <a:r>
              <a:rPr lang="en-US" sz="1000">
                <a:cs typeface="Calibri"/>
              </a:rPr>
              <a:t> CAO-</a:t>
            </a:r>
            <a:r>
              <a:rPr lang="en-US" sz="1000" err="1">
                <a:cs typeface="Calibri"/>
              </a:rPr>
              <a:t>huisartsenzorg</a:t>
            </a:r>
            <a:r>
              <a:rPr lang="en-US" sz="1000">
                <a:cs typeface="Calibri"/>
              </a:rPr>
              <a:t>;</a:t>
            </a:r>
          </a:p>
          <a:p>
            <a:pPr algn="just"/>
            <a:r>
              <a:rPr lang="en-US" sz="1000">
                <a:cs typeface="Calibri"/>
              </a:rPr>
              <a:t>De </a:t>
            </a:r>
            <a:r>
              <a:rPr lang="en-US" sz="1000" err="1">
                <a:cs typeface="Calibri"/>
              </a:rPr>
              <a:t>opleidingskosten</a:t>
            </a:r>
            <a:r>
              <a:rPr lang="en-US" sz="1000">
                <a:cs typeface="Calibri"/>
              </a:rPr>
              <a:t> </a:t>
            </a:r>
            <a:r>
              <a:rPr lang="en-US" sz="1000" err="1">
                <a:cs typeface="Calibri"/>
              </a:rPr>
              <a:t>worden</a:t>
            </a:r>
            <a:r>
              <a:rPr lang="en-US" sz="1000">
                <a:cs typeface="Calibri"/>
              </a:rPr>
              <a:t> </a:t>
            </a:r>
            <a:r>
              <a:rPr lang="en-US" sz="1000" err="1">
                <a:cs typeface="Calibri"/>
              </a:rPr>
              <a:t>betaald</a:t>
            </a:r>
            <a:r>
              <a:rPr lang="en-US" sz="1000">
                <a:cs typeface="Calibri"/>
              </a:rPr>
              <a:t> door de </a:t>
            </a:r>
            <a:r>
              <a:rPr lang="en-US" sz="1000" err="1">
                <a:cs typeface="Calibri"/>
              </a:rPr>
              <a:t>opleidingspraktijk</a:t>
            </a:r>
            <a:r>
              <a:rPr lang="en-US" sz="1000">
                <a:cs typeface="Calibri"/>
              </a:rPr>
              <a:t>;</a:t>
            </a:r>
          </a:p>
          <a:p>
            <a:pPr algn="just"/>
            <a:r>
              <a:rPr lang="en-US" sz="1000">
                <a:cs typeface="Calibri"/>
              </a:rPr>
              <a:t>Uren die je </a:t>
            </a:r>
            <a:r>
              <a:rPr lang="en-US" sz="1000" err="1">
                <a:cs typeface="Calibri"/>
              </a:rPr>
              <a:t>besteedt</a:t>
            </a:r>
            <a:r>
              <a:rPr lang="en-US" sz="1000">
                <a:cs typeface="Calibri"/>
              </a:rPr>
              <a:t> </a:t>
            </a:r>
            <a:r>
              <a:rPr lang="en-US" sz="1000" err="1">
                <a:cs typeface="Calibri"/>
              </a:rPr>
              <a:t>aan</a:t>
            </a:r>
            <a:r>
              <a:rPr lang="en-US" sz="1000">
                <a:cs typeface="Calibri"/>
              </a:rPr>
              <a:t> ROC-</a:t>
            </a:r>
            <a:r>
              <a:rPr lang="en-US" sz="1000" err="1">
                <a:cs typeface="Calibri"/>
              </a:rPr>
              <a:t>theorielessen</a:t>
            </a:r>
            <a:r>
              <a:rPr lang="en-US" sz="1000">
                <a:cs typeface="Calibri"/>
              </a:rPr>
              <a:t> </a:t>
            </a:r>
            <a:r>
              <a:rPr lang="en-US" sz="1000" err="1">
                <a:cs typeface="Calibri"/>
              </a:rPr>
              <a:t>en</a:t>
            </a:r>
            <a:r>
              <a:rPr lang="en-US" sz="1000">
                <a:cs typeface="Calibri"/>
              </a:rPr>
              <a:t> </a:t>
            </a:r>
            <a:r>
              <a:rPr lang="en-US" sz="1000" err="1">
                <a:cs typeface="Calibri"/>
              </a:rPr>
              <a:t>zelfstudie</a:t>
            </a:r>
            <a:r>
              <a:rPr lang="en-US" sz="1000">
                <a:cs typeface="Calibri"/>
              </a:rPr>
              <a:t> </a:t>
            </a:r>
            <a:r>
              <a:rPr lang="en-US" sz="1000" err="1">
                <a:cs typeface="Calibri"/>
              </a:rPr>
              <a:t>uren</a:t>
            </a:r>
            <a:r>
              <a:rPr lang="en-US" sz="1000">
                <a:cs typeface="Calibri"/>
              </a:rPr>
              <a:t> </a:t>
            </a:r>
            <a:r>
              <a:rPr lang="en-US" sz="1000" err="1">
                <a:cs typeface="Calibri"/>
              </a:rPr>
              <a:t>worden</a:t>
            </a:r>
            <a:r>
              <a:rPr lang="en-US" sz="1000">
                <a:cs typeface="Calibri"/>
              </a:rPr>
              <a:t> </a:t>
            </a:r>
            <a:r>
              <a:rPr lang="en-US" sz="1000" err="1">
                <a:cs typeface="Calibri"/>
              </a:rPr>
              <a:t>gezien</a:t>
            </a:r>
            <a:r>
              <a:rPr lang="en-US" sz="1000">
                <a:cs typeface="Calibri"/>
              </a:rPr>
              <a:t> </a:t>
            </a:r>
            <a:r>
              <a:rPr lang="en-US" sz="1000" err="1">
                <a:cs typeface="Calibri"/>
              </a:rPr>
              <a:t>als</a:t>
            </a:r>
            <a:r>
              <a:rPr lang="en-US" sz="1000">
                <a:cs typeface="Calibri"/>
              </a:rPr>
              <a:t> eigen </a:t>
            </a:r>
            <a:r>
              <a:rPr lang="en-US" sz="1000" err="1">
                <a:cs typeface="Calibri"/>
              </a:rPr>
              <a:t>investering</a:t>
            </a:r>
            <a:r>
              <a:rPr lang="en-US" sz="1000">
                <a:cs typeface="Calibri"/>
              </a:rPr>
              <a:t>;</a:t>
            </a:r>
          </a:p>
          <a:p>
            <a:pPr algn="just"/>
            <a:endParaRPr lang="en-US" sz="1000" b="1">
              <a:cs typeface="Calibri"/>
            </a:endParaRPr>
          </a:p>
          <a:p>
            <a:pPr algn="just"/>
            <a:r>
              <a:rPr lang="en-US" sz="1000" b="1" err="1">
                <a:cs typeface="Calibri"/>
              </a:rPr>
              <a:t>Aanvullende</a:t>
            </a:r>
            <a:r>
              <a:rPr lang="en-US" sz="1000" b="1">
                <a:cs typeface="Calibri"/>
              </a:rPr>
              <a:t> </a:t>
            </a:r>
            <a:r>
              <a:rPr lang="en-US" sz="1000" b="1" err="1">
                <a:cs typeface="Calibri"/>
              </a:rPr>
              <a:t>informatie</a:t>
            </a:r>
            <a:endParaRPr lang="en-US" sz="1000" b="1">
              <a:cs typeface="Calibri"/>
            </a:endParaRPr>
          </a:p>
          <a:p>
            <a:pPr algn="just"/>
            <a:r>
              <a:rPr lang="en-US" sz="1000" err="1">
                <a:cs typeface="Calibri"/>
              </a:rPr>
              <a:t>Tijdens</a:t>
            </a:r>
            <a:r>
              <a:rPr lang="en-US" sz="1000">
                <a:cs typeface="Calibri"/>
              </a:rPr>
              <a:t> de </a:t>
            </a:r>
            <a:r>
              <a:rPr lang="en-US" sz="1000" err="1">
                <a:cs typeface="Calibri"/>
              </a:rPr>
              <a:t>werk</a:t>
            </a:r>
            <a:r>
              <a:rPr lang="en-US" sz="1000">
                <a:cs typeface="Calibri"/>
              </a:rPr>
              <a:t>-leer </a:t>
            </a:r>
            <a:r>
              <a:rPr lang="en-US" sz="1000" err="1">
                <a:cs typeface="Calibri"/>
              </a:rPr>
              <a:t>periode</a:t>
            </a:r>
            <a:r>
              <a:rPr lang="en-US" sz="1000">
                <a:cs typeface="Calibri"/>
              </a:rPr>
              <a:t> tot </a:t>
            </a:r>
            <a:r>
              <a:rPr lang="en-US" sz="1000" err="1">
                <a:cs typeface="Calibri"/>
              </a:rPr>
              <a:t>doktersassistent</a:t>
            </a:r>
            <a:r>
              <a:rPr lang="en-US" sz="1000">
                <a:cs typeface="Calibri"/>
              </a:rPr>
              <a:t> ga je </a:t>
            </a:r>
            <a:r>
              <a:rPr lang="en-US" sz="1000" err="1">
                <a:cs typeface="Calibri"/>
              </a:rPr>
              <a:t>aan</a:t>
            </a:r>
            <a:r>
              <a:rPr lang="en-US" sz="1000">
                <a:cs typeface="Calibri"/>
              </a:rPr>
              <a:t> de slag in de </a:t>
            </a:r>
            <a:r>
              <a:rPr lang="en-US" sz="1000" err="1">
                <a:cs typeface="Calibri"/>
              </a:rPr>
              <a:t>praktijk</a:t>
            </a:r>
            <a:r>
              <a:rPr lang="en-US" sz="1000">
                <a:cs typeface="Calibri"/>
              </a:rPr>
              <a:t>. HONK </a:t>
            </a:r>
            <a:r>
              <a:rPr lang="en-US" sz="1000" err="1">
                <a:cs typeface="Calibri"/>
              </a:rPr>
              <a:t>zoekt</a:t>
            </a:r>
            <a:r>
              <a:rPr lang="en-US" sz="1000">
                <a:cs typeface="Calibri"/>
              </a:rPr>
              <a:t> </a:t>
            </a:r>
            <a:r>
              <a:rPr lang="en-US" sz="1000" err="1">
                <a:cs typeface="Calibri"/>
              </a:rPr>
              <a:t>indien</a:t>
            </a:r>
            <a:r>
              <a:rPr lang="en-US" sz="1000">
                <a:cs typeface="Calibri"/>
              </a:rPr>
              <a:t> </a:t>
            </a:r>
            <a:r>
              <a:rPr lang="en-US" sz="1000" err="1">
                <a:cs typeface="Calibri"/>
              </a:rPr>
              <a:t>nodig</a:t>
            </a:r>
            <a:r>
              <a:rPr lang="en-US" sz="1000">
                <a:cs typeface="Calibri"/>
              </a:rPr>
              <a:t> </a:t>
            </a:r>
            <a:r>
              <a:rPr lang="en-US" sz="1000" err="1">
                <a:cs typeface="Calibri"/>
              </a:rPr>
              <a:t>voor</a:t>
            </a:r>
            <a:r>
              <a:rPr lang="en-US" sz="1000">
                <a:cs typeface="Calibri"/>
              </a:rPr>
              <a:t> </a:t>
            </a:r>
            <a:r>
              <a:rPr lang="en-US" sz="1000" err="1">
                <a:cs typeface="Calibri"/>
              </a:rPr>
              <a:t>jou</a:t>
            </a:r>
            <a:r>
              <a:rPr lang="en-US" sz="1000">
                <a:cs typeface="Calibri"/>
              </a:rPr>
              <a:t> </a:t>
            </a:r>
            <a:r>
              <a:rPr lang="en-US" sz="1000" err="1">
                <a:cs typeface="Calibri"/>
              </a:rPr>
              <a:t>een</a:t>
            </a:r>
            <a:r>
              <a:rPr lang="en-US" sz="1000">
                <a:cs typeface="Calibri"/>
              </a:rPr>
              <a:t> </a:t>
            </a:r>
            <a:r>
              <a:rPr lang="en-US" sz="1000" err="1">
                <a:cs typeface="Calibri"/>
              </a:rPr>
              <a:t>werk</a:t>
            </a:r>
            <a:r>
              <a:rPr lang="en-US" sz="1000">
                <a:cs typeface="Calibri"/>
              </a:rPr>
              <a:t>-leer </a:t>
            </a:r>
            <a:r>
              <a:rPr lang="en-US" sz="1000" err="1">
                <a:cs typeface="Calibri"/>
              </a:rPr>
              <a:t>plek</a:t>
            </a:r>
            <a:r>
              <a:rPr lang="en-US" sz="1000">
                <a:cs typeface="Calibri"/>
              </a:rPr>
              <a:t>. De </a:t>
            </a:r>
            <a:r>
              <a:rPr lang="en-US" sz="1000" err="1">
                <a:cs typeface="Calibri"/>
              </a:rPr>
              <a:t>belangrijkste</a:t>
            </a:r>
            <a:r>
              <a:rPr lang="en-US" sz="1000">
                <a:cs typeface="Calibri"/>
              </a:rPr>
              <a:t> </a:t>
            </a:r>
            <a:r>
              <a:rPr lang="en-US" sz="1000" err="1">
                <a:cs typeface="Calibri"/>
              </a:rPr>
              <a:t>eis</a:t>
            </a:r>
            <a:r>
              <a:rPr lang="en-US" sz="1000">
                <a:cs typeface="Calibri"/>
              </a:rPr>
              <a:t> is </a:t>
            </a:r>
            <a:r>
              <a:rPr lang="en-US" sz="1000" err="1">
                <a:cs typeface="Calibri"/>
              </a:rPr>
              <a:t>dat</a:t>
            </a:r>
            <a:r>
              <a:rPr lang="en-US" sz="1000">
                <a:cs typeface="Calibri"/>
              </a:rPr>
              <a:t> het </a:t>
            </a:r>
            <a:r>
              <a:rPr lang="en-US" sz="1000" err="1">
                <a:cs typeface="Calibri"/>
              </a:rPr>
              <a:t>een</a:t>
            </a:r>
            <a:r>
              <a:rPr lang="en-US" sz="1000">
                <a:cs typeface="Calibri"/>
              </a:rPr>
              <a:t> </a:t>
            </a:r>
            <a:r>
              <a:rPr lang="en-US" sz="1000" err="1">
                <a:cs typeface="Calibri"/>
              </a:rPr>
              <a:t>erkend</a:t>
            </a:r>
            <a:r>
              <a:rPr lang="en-US" sz="1000">
                <a:cs typeface="Calibri"/>
              </a:rPr>
              <a:t> </a:t>
            </a:r>
            <a:r>
              <a:rPr lang="en-US" sz="1000" err="1">
                <a:cs typeface="Calibri"/>
              </a:rPr>
              <a:t>leerbedrijf</a:t>
            </a:r>
            <a:r>
              <a:rPr lang="en-US" sz="1000">
                <a:cs typeface="Calibri"/>
              </a:rPr>
              <a:t> is;</a:t>
            </a:r>
          </a:p>
          <a:p>
            <a:pPr algn="just"/>
            <a:r>
              <a:rPr lang="en-US" sz="1000">
                <a:cs typeface="Calibri"/>
              </a:rPr>
              <a:t>De </a:t>
            </a:r>
            <a:r>
              <a:rPr lang="en-US" sz="1000" err="1">
                <a:cs typeface="Calibri"/>
              </a:rPr>
              <a:t>werktijden</a:t>
            </a:r>
            <a:r>
              <a:rPr lang="en-US" sz="1000">
                <a:cs typeface="Calibri"/>
              </a:rPr>
              <a:t> op de </a:t>
            </a:r>
            <a:r>
              <a:rPr lang="en-US" sz="1000" err="1">
                <a:cs typeface="Calibri"/>
              </a:rPr>
              <a:t>praktijk</a:t>
            </a:r>
            <a:r>
              <a:rPr lang="en-US" sz="1000">
                <a:cs typeface="Calibri"/>
              </a:rPr>
              <a:t> </a:t>
            </a:r>
            <a:r>
              <a:rPr lang="en-US" sz="1000" err="1">
                <a:cs typeface="Calibri"/>
              </a:rPr>
              <a:t>zijn</a:t>
            </a:r>
            <a:r>
              <a:rPr lang="en-US" sz="1000">
                <a:cs typeface="Calibri"/>
              </a:rPr>
              <a:t> van 8.00-17.00 </a:t>
            </a:r>
            <a:r>
              <a:rPr lang="en-US" sz="1000" err="1">
                <a:cs typeface="Calibri"/>
              </a:rPr>
              <a:t>uur</a:t>
            </a:r>
            <a:r>
              <a:rPr lang="en-US" sz="1000">
                <a:cs typeface="Calibri"/>
              </a:rPr>
              <a:t>;</a:t>
            </a:r>
          </a:p>
          <a:p>
            <a:pPr algn="just"/>
            <a:r>
              <a:rPr lang="en-US" sz="1000">
                <a:cs typeface="Calibri"/>
              </a:rPr>
              <a:t>Je </a:t>
            </a:r>
            <a:r>
              <a:rPr lang="en-US" sz="1000" err="1">
                <a:cs typeface="Calibri"/>
              </a:rPr>
              <a:t>krijgt</a:t>
            </a:r>
            <a:r>
              <a:rPr lang="en-US" sz="1000">
                <a:cs typeface="Calibri"/>
              </a:rPr>
              <a:t> </a:t>
            </a:r>
            <a:r>
              <a:rPr lang="en-US" sz="1000" err="1">
                <a:cs typeface="Calibri"/>
              </a:rPr>
              <a:t>samen</a:t>
            </a:r>
            <a:r>
              <a:rPr lang="en-US" sz="1000">
                <a:cs typeface="Calibri"/>
              </a:rPr>
              <a:t> met je </a:t>
            </a:r>
            <a:r>
              <a:rPr lang="en-US" sz="1000" err="1">
                <a:cs typeface="Calibri"/>
              </a:rPr>
              <a:t>collega</a:t>
            </a:r>
            <a:r>
              <a:rPr lang="en-US" sz="1000">
                <a:cs typeface="Calibri"/>
              </a:rPr>
              <a:t> </a:t>
            </a:r>
            <a:r>
              <a:rPr lang="en-US" sz="1000" err="1">
                <a:cs typeface="Calibri"/>
              </a:rPr>
              <a:t>studenten</a:t>
            </a:r>
            <a:r>
              <a:rPr lang="en-US" sz="1000">
                <a:cs typeface="Calibri"/>
              </a:rPr>
              <a:t> van HONK </a:t>
            </a:r>
            <a:r>
              <a:rPr lang="en-US" sz="1000" err="1">
                <a:cs typeface="Calibri"/>
              </a:rPr>
              <a:t>een</a:t>
            </a:r>
            <a:r>
              <a:rPr lang="en-US" sz="1000">
                <a:cs typeface="Calibri"/>
              </a:rPr>
              <a:t> </a:t>
            </a:r>
            <a:r>
              <a:rPr lang="en-US" sz="1000" err="1">
                <a:cs typeface="Calibri"/>
              </a:rPr>
              <a:t>kennismakingsbijeenkomst</a:t>
            </a:r>
            <a:r>
              <a:rPr lang="en-US" sz="1000">
                <a:cs typeface="Calibri"/>
              </a:rPr>
              <a:t> in </a:t>
            </a:r>
            <a:r>
              <a:rPr lang="en-US" sz="1000" err="1">
                <a:cs typeface="Calibri"/>
              </a:rPr>
              <a:t>juni</a:t>
            </a:r>
            <a:r>
              <a:rPr lang="en-US" sz="1000">
                <a:cs typeface="Calibri"/>
              </a:rPr>
              <a:t>, </a:t>
            </a:r>
            <a:r>
              <a:rPr lang="en-US" sz="1000" err="1">
                <a:cs typeface="Calibri"/>
              </a:rPr>
              <a:t>waar</a:t>
            </a:r>
            <a:r>
              <a:rPr lang="en-US" sz="1000">
                <a:cs typeface="Calibri"/>
              </a:rPr>
              <a:t> je </a:t>
            </a:r>
            <a:r>
              <a:rPr lang="en-US" sz="1000" err="1">
                <a:cs typeface="Calibri"/>
              </a:rPr>
              <a:t>afspraken</a:t>
            </a:r>
            <a:r>
              <a:rPr lang="en-US" sz="1000">
                <a:cs typeface="Calibri"/>
              </a:rPr>
              <a:t> </a:t>
            </a:r>
            <a:r>
              <a:rPr lang="en-US" sz="1000" err="1">
                <a:cs typeface="Calibri"/>
              </a:rPr>
              <a:t>kunt</a:t>
            </a:r>
            <a:r>
              <a:rPr lang="en-US" sz="1000">
                <a:cs typeface="Calibri"/>
              </a:rPr>
              <a:t> </a:t>
            </a:r>
            <a:r>
              <a:rPr lang="en-US" sz="1000" err="1">
                <a:cs typeface="Calibri"/>
              </a:rPr>
              <a:t>maken</a:t>
            </a:r>
            <a:r>
              <a:rPr lang="en-US" sz="1000">
                <a:cs typeface="Calibri"/>
              </a:rPr>
              <a:t> over </a:t>
            </a:r>
            <a:r>
              <a:rPr lang="en-US" sz="1000" err="1">
                <a:cs typeface="Calibri"/>
              </a:rPr>
              <a:t>samenwerken</a:t>
            </a:r>
            <a:r>
              <a:rPr lang="en-US" sz="1000">
                <a:cs typeface="Calibri"/>
              </a:rPr>
              <a:t>, </a:t>
            </a:r>
            <a:r>
              <a:rPr lang="en-US" sz="1000" err="1">
                <a:cs typeface="Calibri"/>
              </a:rPr>
              <a:t>leren</a:t>
            </a:r>
            <a:r>
              <a:rPr lang="en-US" sz="1000">
                <a:cs typeface="Calibri"/>
              </a:rPr>
              <a:t> </a:t>
            </a:r>
            <a:r>
              <a:rPr lang="en-US" sz="1000" err="1">
                <a:cs typeface="Calibri"/>
              </a:rPr>
              <a:t>en</a:t>
            </a:r>
            <a:r>
              <a:rPr lang="en-US" sz="1000">
                <a:cs typeface="Calibri"/>
              </a:rPr>
              <a:t> </a:t>
            </a:r>
            <a:r>
              <a:rPr lang="en-US" sz="1000" err="1">
                <a:cs typeface="Calibri"/>
              </a:rPr>
              <a:t>reizen</a:t>
            </a:r>
            <a:r>
              <a:rPr lang="en-US" sz="1000">
                <a:cs typeface="Calibri"/>
              </a:rPr>
              <a:t> </a:t>
            </a:r>
            <a:r>
              <a:rPr lang="en-US" sz="1000" err="1">
                <a:cs typeface="Calibri"/>
              </a:rPr>
              <a:t>gedurende</a:t>
            </a:r>
            <a:r>
              <a:rPr lang="en-US" sz="1000">
                <a:cs typeface="Calibri"/>
              </a:rPr>
              <a:t> de 2-jarige </a:t>
            </a:r>
            <a:r>
              <a:rPr lang="en-US" sz="1000" err="1">
                <a:cs typeface="Calibri"/>
              </a:rPr>
              <a:t>opleiding</a:t>
            </a:r>
            <a:r>
              <a:rPr lang="en-US" sz="1000">
                <a:cs typeface="Calibri"/>
              </a:rPr>
              <a:t>;</a:t>
            </a:r>
          </a:p>
          <a:p>
            <a:pPr algn="just"/>
            <a:r>
              <a:rPr lang="en-US" sz="1000">
                <a:cs typeface="Calibri"/>
              </a:rPr>
              <a:t>Binnen HONK </a:t>
            </a:r>
            <a:r>
              <a:rPr lang="en-US" sz="1000" err="1">
                <a:cs typeface="Calibri"/>
              </a:rPr>
              <a:t>heb</a:t>
            </a:r>
            <a:r>
              <a:rPr lang="en-US" sz="1000">
                <a:cs typeface="Calibri"/>
              </a:rPr>
              <a:t> je </a:t>
            </a:r>
            <a:r>
              <a:rPr lang="en-US" sz="1000" err="1">
                <a:cs typeface="Calibri"/>
              </a:rPr>
              <a:t>een</a:t>
            </a:r>
            <a:r>
              <a:rPr lang="en-US" sz="1000">
                <a:cs typeface="Calibri"/>
              </a:rPr>
              <a:t> vast </a:t>
            </a:r>
            <a:r>
              <a:rPr lang="en-US" sz="1000" err="1">
                <a:cs typeface="Calibri"/>
              </a:rPr>
              <a:t>aanspreekpunt</a:t>
            </a:r>
            <a:r>
              <a:rPr lang="en-US" sz="1000">
                <a:cs typeface="Calibri"/>
              </a:rPr>
              <a:t>;</a:t>
            </a:r>
          </a:p>
          <a:p>
            <a:pPr algn="just"/>
            <a:r>
              <a:rPr lang="en-US" sz="1000">
                <a:cs typeface="Calibri"/>
              </a:rPr>
              <a:t>Het is </a:t>
            </a:r>
            <a:r>
              <a:rPr lang="en-US" sz="1000" err="1">
                <a:cs typeface="Calibri"/>
              </a:rPr>
              <a:t>mogelijk</a:t>
            </a:r>
            <a:r>
              <a:rPr lang="en-US" sz="1000">
                <a:cs typeface="Calibri"/>
              </a:rPr>
              <a:t> om </a:t>
            </a:r>
            <a:r>
              <a:rPr lang="en-US" sz="1000" err="1">
                <a:cs typeface="Calibri"/>
              </a:rPr>
              <a:t>vooraf</a:t>
            </a:r>
            <a:r>
              <a:rPr lang="en-US" sz="1000">
                <a:cs typeface="Calibri"/>
              </a:rPr>
              <a:t> </a:t>
            </a:r>
            <a:r>
              <a:rPr lang="en-US" sz="1000" err="1">
                <a:cs typeface="Calibri"/>
              </a:rPr>
              <a:t>een</a:t>
            </a:r>
            <a:r>
              <a:rPr lang="en-US" sz="1000">
                <a:cs typeface="Calibri"/>
              </a:rPr>
              <a:t> </a:t>
            </a:r>
            <a:r>
              <a:rPr lang="en-US" sz="1000" err="1">
                <a:cs typeface="Calibri"/>
              </a:rPr>
              <a:t>dienst</a:t>
            </a:r>
            <a:r>
              <a:rPr lang="en-US" sz="1000">
                <a:cs typeface="Calibri"/>
              </a:rPr>
              <a:t> mee te </a:t>
            </a:r>
            <a:r>
              <a:rPr lang="en-US" sz="1000" err="1">
                <a:cs typeface="Calibri"/>
              </a:rPr>
              <a:t>lopen</a:t>
            </a:r>
            <a:r>
              <a:rPr lang="en-US" sz="1000">
                <a:cs typeface="Calibri"/>
              </a:rPr>
              <a:t> op </a:t>
            </a:r>
            <a:r>
              <a:rPr lang="en-US" sz="1000" err="1">
                <a:cs typeface="Calibri"/>
              </a:rPr>
              <a:t>een</a:t>
            </a:r>
            <a:r>
              <a:rPr lang="en-US" sz="1000">
                <a:cs typeface="Calibri"/>
              </a:rPr>
              <a:t> </a:t>
            </a:r>
            <a:r>
              <a:rPr lang="en-US" sz="1000" err="1">
                <a:cs typeface="Calibri"/>
              </a:rPr>
              <a:t>huisartsenpraktijk</a:t>
            </a:r>
            <a:r>
              <a:rPr lang="en-US" sz="1000">
                <a:cs typeface="Calibri"/>
              </a:rPr>
              <a:t> om zo </a:t>
            </a:r>
            <a:r>
              <a:rPr lang="en-US" sz="1000" err="1">
                <a:cs typeface="Calibri"/>
              </a:rPr>
              <a:t>een</a:t>
            </a:r>
            <a:r>
              <a:rPr lang="en-US" sz="1000">
                <a:cs typeface="Calibri"/>
              </a:rPr>
              <a:t> </a:t>
            </a:r>
            <a:r>
              <a:rPr lang="en-US" sz="1000" err="1">
                <a:cs typeface="Calibri"/>
              </a:rPr>
              <a:t>indruk</a:t>
            </a:r>
            <a:r>
              <a:rPr lang="en-US" sz="1000">
                <a:cs typeface="Calibri"/>
              </a:rPr>
              <a:t> te </a:t>
            </a:r>
            <a:r>
              <a:rPr lang="en-US" sz="1000" err="1">
                <a:cs typeface="Calibri"/>
              </a:rPr>
              <a:t>krijgen</a:t>
            </a:r>
            <a:r>
              <a:rPr lang="en-US" sz="1000">
                <a:cs typeface="Calibri"/>
              </a:rPr>
              <a:t> van de </a:t>
            </a:r>
            <a:r>
              <a:rPr lang="en-US" sz="1000" err="1">
                <a:cs typeface="Calibri"/>
              </a:rPr>
              <a:t>werkzaamheden</a:t>
            </a:r>
            <a:r>
              <a:rPr lang="en-US" sz="1000">
                <a:cs typeface="Calibri"/>
              </a:rPr>
              <a:t>, het team </a:t>
            </a:r>
            <a:r>
              <a:rPr lang="en-US" sz="1000" err="1">
                <a:cs typeface="Calibri"/>
              </a:rPr>
              <a:t>en</a:t>
            </a:r>
            <a:r>
              <a:rPr lang="en-US" sz="1000">
                <a:cs typeface="Calibri"/>
              </a:rPr>
              <a:t> de </a:t>
            </a:r>
            <a:r>
              <a:rPr lang="en-US" sz="1000" err="1">
                <a:cs typeface="Calibri"/>
              </a:rPr>
              <a:t>dynamiek</a:t>
            </a:r>
            <a:r>
              <a:rPr lang="en-US" sz="1000">
                <a:cs typeface="Calibri"/>
              </a:rPr>
              <a:t> van de </a:t>
            </a:r>
            <a:r>
              <a:rPr lang="en-US" sz="1000" err="1">
                <a:cs typeface="Calibri"/>
              </a:rPr>
              <a:t>functie</a:t>
            </a:r>
            <a:r>
              <a:rPr lang="en-US" sz="1000">
                <a:cs typeface="Calibri"/>
              </a:rPr>
              <a:t>. </a:t>
            </a:r>
          </a:p>
          <a:p>
            <a:pPr algn="just"/>
            <a:endParaRPr lang="en-US" sz="1000">
              <a:cs typeface="Calibri"/>
            </a:endParaRPr>
          </a:p>
          <a:p>
            <a:pPr algn="just"/>
            <a:r>
              <a:rPr lang="en-US" sz="1000">
                <a:cs typeface="Calibri"/>
              </a:rPr>
              <a:t>Ben je </a:t>
            </a:r>
            <a:r>
              <a:rPr lang="en-US" sz="1000" err="1">
                <a:cs typeface="Calibri"/>
              </a:rPr>
              <a:t>enthousiast</a:t>
            </a:r>
            <a:r>
              <a:rPr lang="en-US" sz="1000">
                <a:cs typeface="Calibri"/>
              </a:rPr>
              <a:t> </a:t>
            </a:r>
            <a:r>
              <a:rPr lang="en-US" sz="1000" err="1">
                <a:cs typeface="Calibri"/>
              </a:rPr>
              <a:t>geworden</a:t>
            </a:r>
            <a:r>
              <a:rPr lang="en-US" sz="1000">
                <a:cs typeface="Calibri"/>
              </a:rPr>
              <a:t> </a:t>
            </a:r>
            <a:r>
              <a:rPr lang="en-US" sz="1000" err="1">
                <a:cs typeface="Calibri"/>
              </a:rPr>
              <a:t>en</a:t>
            </a:r>
            <a:r>
              <a:rPr lang="en-US" sz="1000">
                <a:cs typeface="Calibri"/>
              </a:rPr>
              <a:t>/of </a:t>
            </a:r>
            <a:r>
              <a:rPr lang="en-US" sz="1000" err="1">
                <a:cs typeface="Calibri"/>
              </a:rPr>
              <a:t>heb</a:t>
            </a:r>
            <a:r>
              <a:rPr lang="en-US" sz="1000">
                <a:cs typeface="Calibri"/>
              </a:rPr>
              <a:t> je </a:t>
            </a:r>
            <a:r>
              <a:rPr lang="en-US" sz="1000" err="1">
                <a:cs typeface="Calibri"/>
              </a:rPr>
              <a:t>nog</a:t>
            </a:r>
            <a:r>
              <a:rPr lang="en-US" sz="1000">
                <a:cs typeface="Calibri"/>
              </a:rPr>
              <a:t> </a:t>
            </a:r>
            <a:r>
              <a:rPr lang="en-US" sz="1000" err="1">
                <a:cs typeface="Calibri"/>
              </a:rPr>
              <a:t>vragen</a:t>
            </a:r>
            <a:r>
              <a:rPr lang="en-US" sz="1000">
                <a:cs typeface="Calibri"/>
              </a:rPr>
              <a:t>, dan </a:t>
            </a:r>
            <a:r>
              <a:rPr lang="en-US" sz="1000" err="1">
                <a:cs typeface="Calibri"/>
              </a:rPr>
              <a:t>kun</a:t>
            </a:r>
            <a:r>
              <a:rPr lang="en-US" sz="1000">
                <a:cs typeface="Calibri"/>
              </a:rPr>
              <a:t> je contact </a:t>
            </a:r>
            <a:r>
              <a:rPr lang="en-US" sz="1000" err="1">
                <a:cs typeface="Calibri"/>
              </a:rPr>
              <a:t>opnemen</a:t>
            </a:r>
            <a:r>
              <a:rPr lang="en-US" sz="1000">
                <a:cs typeface="Calibri"/>
              </a:rPr>
              <a:t> met Christel Wierda, </a:t>
            </a:r>
            <a:r>
              <a:rPr lang="en-US" sz="1000" err="1">
                <a:cs typeface="Calibri"/>
              </a:rPr>
              <a:t>coördinator</a:t>
            </a:r>
            <a:r>
              <a:rPr lang="en-US" sz="1000">
                <a:cs typeface="Calibri"/>
              </a:rPr>
              <a:t> </a:t>
            </a:r>
            <a:r>
              <a:rPr lang="en-US" sz="1000" err="1">
                <a:cs typeface="Calibri"/>
              </a:rPr>
              <a:t>Praktijkorganisatie</a:t>
            </a:r>
            <a:r>
              <a:rPr lang="en-US" sz="1000">
                <a:cs typeface="Calibri"/>
              </a:rPr>
              <a:t> </a:t>
            </a:r>
            <a:r>
              <a:rPr lang="en-US" sz="1000" err="1">
                <a:cs typeface="Calibri"/>
              </a:rPr>
              <a:t>en</a:t>
            </a:r>
            <a:r>
              <a:rPr lang="en-US" sz="1000">
                <a:cs typeface="Calibri"/>
              </a:rPr>
              <a:t> </a:t>
            </a:r>
            <a:r>
              <a:rPr lang="en-US" sz="1000" err="1">
                <a:cs typeface="Calibri"/>
              </a:rPr>
              <a:t>ondersteuning</a:t>
            </a:r>
            <a:r>
              <a:rPr lang="en-US" sz="1000">
                <a:cs typeface="Calibri"/>
              </a:rPr>
              <a:t>, tel.nr.  06-18871295.</a:t>
            </a:r>
          </a:p>
          <a:p>
            <a:pPr algn="just"/>
            <a:endParaRPr lang="en-US" sz="1000">
              <a:cs typeface="Calibri"/>
            </a:endParaRPr>
          </a:p>
          <a:p>
            <a:pPr algn="just"/>
            <a:r>
              <a:rPr lang="en-US" sz="1000" b="1" err="1">
                <a:cs typeface="Calibri"/>
              </a:rPr>
              <a:t>Solliciteren</a:t>
            </a:r>
            <a:r>
              <a:rPr lang="en-US" sz="1000" b="1">
                <a:cs typeface="Calibri"/>
              </a:rPr>
              <a:t>?</a:t>
            </a:r>
          </a:p>
          <a:p>
            <a:pPr algn="just"/>
            <a:r>
              <a:rPr lang="en-US" sz="1000" err="1">
                <a:cs typeface="Calibri"/>
              </a:rPr>
              <a:t>Natuurlijk</a:t>
            </a:r>
            <a:r>
              <a:rPr lang="en-US" sz="1000">
                <a:cs typeface="Calibri"/>
              </a:rPr>
              <a:t> </a:t>
            </a:r>
            <a:r>
              <a:rPr lang="en-US" sz="1000" err="1">
                <a:cs typeface="Calibri"/>
              </a:rPr>
              <a:t>kun</a:t>
            </a:r>
            <a:r>
              <a:rPr lang="en-US" sz="1000">
                <a:cs typeface="Calibri"/>
              </a:rPr>
              <a:t> je </a:t>
            </a:r>
            <a:r>
              <a:rPr lang="en-US" sz="1000" err="1">
                <a:cs typeface="Calibri"/>
              </a:rPr>
              <a:t>ook</a:t>
            </a:r>
            <a:r>
              <a:rPr lang="en-US" sz="1000">
                <a:cs typeface="Calibri"/>
              </a:rPr>
              <a:t> direct </a:t>
            </a:r>
            <a:r>
              <a:rPr lang="en-US" sz="1000" err="1">
                <a:cs typeface="Calibri"/>
              </a:rPr>
              <a:t>solliciteren</a:t>
            </a:r>
            <a:r>
              <a:rPr lang="en-US" sz="1000">
                <a:cs typeface="Calibri"/>
              </a:rPr>
              <a:t>. </a:t>
            </a:r>
            <a:r>
              <a:rPr lang="en-US" sz="1000" err="1">
                <a:cs typeface="Calibri"/>
              </a:rPr>
              <a:t>Graag</a:t>
            </a:r>
            <a:r>
              <a:rPr lang="en-US" sz="1000">
                <a:cs typeface="Calibri"/>
              </a:rPr>
              <a:t> </a:t>
            </a:r>
            <a:r>
              <a:rPr lang="en-US" sz="1000" err="1">
                <a:cs typeface="Calibri"/>
              </a:rPr>
              <a:t>ontvangen</a:t>
            </a:r>
            <a:r>
              <a:rPr lang="en-US" sz="1000">
                <a:cs typeface="Calibri"/>
              </a:rPr>
              <a:t> </a:t>
            </a:r>
            <a:r>
              <a:rPr lang="en-US" sz="1000" err="1">
                <a:cs typeface="Calibri"/>
              </a:rPr>
              <a:t>wij</a:t>
            </a:r>
            <a:r>
              <a:rPr lang="en-US" sz="1000">
                <a:cs typeface="Calibri"/>
              </a:rPr>
              <a:t> </a:t>
            </a:r>
            <a:r>
              <a:rPr lang="en-US" sz="1000" err="1">
                <a:cs typeface="Calibri"/>
              </a:rPr>
              <a:t>jouw</a:t>
            </a:r>
            <a:r>
              <a:rPr lang="en-US" sz="1000">
                <a:cs typeface="Calibri"/>
              </a:rPr>
              <a:t> </a:t>
            </a:r>
            <a:r>
              <a:rPr lang="en-US" sz="1000" err="1">
                <a:cs typeface="Calibri"/>
              </a:rPr>
              <a:t>motivatiebrief</a:t>
            </a:r>
            <a:r>
              <a:rPr lang="en-US" sz="1000">
                <a:cs typeface="Calibri"/>
              </a:rPr>
              <a:t> </a:t>
            </a:r>
            <a:r>
              <a:rPr lang="en-US" sz="1000" err="1">
                <a:cs typeface="Calibri"/>
              </a:rPr>
              <a:t>en</a:t>
            </a:r>
            <a:r>
              <a:rPr lang="en-US" sz="1000">
                <a:cs typeface="Calibri"/>
              </a:rPr>
              <a:t> curriculum vitae via e-mail: </a:t>
            </a:r>
            <a:r>
              <a:rPr lang="en-US" sz="1000">
                <a:cs typeface="Calibri"/>
                <a:hlinkClick r:id="rId2"/>
              </a:rPr>
              <a:t>solliciteren@honk.n</a:t>
            </a:r>
            <a:r>
              <a:rPr lang="en-US" sz="1000">
                <a:cs typeface="Calibri"/>
              </a:rPr>
              <a:t>u </a:t>
            </a:r>
            <a:r>
              <a:rPr lang="en-US" sz="1000" err="1">
                <a:cs typeface="Calibri"/>
              </a:rPr>
              <a:t>t.a.v</a:t>
            </a:r>
            <a:r>
              <a:rPr lang="en-US" sz="1000">
                <a:cs typeface="Calibri"/>
              </a:rPr>
              <a:t>. </a:t>
            </a:r>
            <a:r>
              <a:rPr lang="en-US" sz="1000" err="1">
                <a:cs typeface="Calibri"/>
              </a:rPr>
              <a:t>afdeling</a:t>
            </a:r>
            <a:r>
              <a:rPr lang="en-US" sz="1000">
                <a:cs typeface="Calibri"/>
              </a:rPr>
              <a:t> P&amp;O, </a:t>
            </a:r>
            <a:r>
              <a:rPr lang="en-US" sz="1000" err="1">
                <a:cs typeface="Calibri"/>
              </a:rPr>
              <a:t>onder</a:t>
            </a:r>
            <a:r>
              <a:rPr lang="en-US" sz="1000">
                <a:cs typeface="Calibri"/>
              </a:rPr>
              <a:t> </a:t>
            </a:r>
            <a:r>
              <a:rPr lang="en-US" sz="1000" err="1">
                <a:cs typeface="Calibri"/>
              </a:rPr>
              <a:t>vermelding</a:t>
            </a:r>
            <a:r>
              <a:rPr lang="en-US" sz="1000">
                <a:cs typeface="Calibri"/>
              </a:rPr>
              <a:t> van “</a:t>
            </a:r>
            <a:r>
              <a:rPr lang="en-US" sz="1000" err="1">
                <a:cs typeface="Calibri"/>
              </a:rPr>
              <a:t>sollicitatie</a:t>
            </a:r>
            <a:r>
              <a:rPr lang="en-US" sz="1000">
                <a:cs typeface="Calibri"/>
              </a:rPr>
              <a:t> BBL-</a:t>
            </a:r>
            <a:r>
              <a:rPr lang="en-US" sz="1000" err="1">
                <a:cs typeface="Calibri"/>
              </a:rPr>
              <a:t>traject</a:t>
            </a:r>
            <a:r>
              <a:rPr lang="en-US" sz="1000">
                <a:cs typeface="Calibri"/>
              </a:rPr>
              <a:t> </a:t>
            </a:r>
            <a:r>
              <a:rPr lang="en-US" sz="1000" err="1">
                <a:cs typeface="Calibri"/>
              </a:rPr>
              <a:t>doktersassistente</a:t>
            </a:r>
            <a:r>
              <a:rPr lang="en-US" sz="1000">
                <a:cs typeface="Calibri"/>
              </a:rPr>
              <a:t>". </a:t>
            </a:r>
            <a:r>
              <a:rPr lang="en-US" sz="1000" b="1">
                <a:cs typeface="Calibri"/>
              </a:rPr>
              <a:t>Je </a:t>
            </a:r>
            <a:r>
              <a:rPr lang="en-US" sz="1000" b="1" err="1">
                <a:cs typeface="Calibri"/>
              </a:rPr>
              <a:t>kunt</a:t>
            </a:r>
            <a:r>
              <a:rPr lang="en-US" sz="1000" b="1">
                <a:cs typeface="Calibri"/>
              </a:rPr>
              <a:t> </a:t>
            </a:r>
            <a:r>
              <a:rPr lang="en-US" sz="1000" b="1" err="1">
                <a:cs typeface="Calibri"/>
              </a:rPr>
              <a:t>reageren</a:t>
            </a:r>
            <a:r>
              <a:rPr lang="en-US" sz="1000" b="1">
                <a:cs typeface="Calibri"/>
              </a:rPr>
              <a:t> tot </a:t>
            </a:r>
            <a:r>
              <a:rPr lang="en-US" sz="1000" b="1" err="1">
                <a:cs typeface="Calibri"/>
              </a:rPr>
              <a:t>en</a:t>
            </a:r>
            <a:r>
              <a:rPr lang="en-US" sz="1000" b="1">
                <a:cs typeface="Calibri"/>
              </a:rPr>
              <a:t> met </a:t>
            </a:r>
            <a:r>
              <a:rPr lang="en-US" sz="1000" b="1" err="1">
                <a:cs typeface="Calibri"/>
              </a:rPr>
              <a:t>maandag</a:t>
            </a:r>
            <a:r>
              <a:rPr lang="en-US" sz="1000" b="1">
                <a:cs typeface="Calibri"/>
              </a:rPr>
              <a:t> 9 </a:t>
            </a:r>
            <a:r>
              <a:rPr lang="en-US" sz="1000" b="1" err="1">
                <a:cs typeface="Calibri"/>
              </a:rPr>
              <a:t>mei</a:t>
            </a:r>
            <a:r>
              <a:rPr lang="en-US" sz="1000" b="1">
                <a:cs typeface="Calibri"/>
              </a:rPr>
              <a:t> 2022.</a:t>
            </a:r>
          </a:p>
          <a:p>
            <a:pPr algn="just"/>
            <a:r>
              <a:rPr lang="en-US" sz="1000"/>
              <a:t>Het </a:t>
            </a:r>
            <a:r>
              <a:rPr lang="en-US" sz="1000" err="1"/>
              <a:t>eerste</a:t>
            </a:r>
            <a:r>
              <a:rPr lang="en-US" sz="1000"/>
              <a:t> </a:t>
            </a:r>
            <a:r>
              <a:rPr lang="en-US" sz="1000" err="1"/>
              <a:t>sollicitatiegesprek</a:t>
            </a:r>
            <a:r>
              <a:rPr lang="en-US" sz="1000"/>
              <a:t> </a:t>
            </a:r>
            <a:r>
              <a:rPr lang="en-US" sz="1000" err="1"/>
              <a:t>vindt</a:t>
            </a:r>
            <a:r>
              <a:rPr lang="en-US" sz="1000"/>
              <a:t> </a:t>
            </a:r>
            <a:r>
              <a:rPr lang="en-US" sz="1000" err="1"/>
              <a:t>bij</a:t>
            </a:r>
            <a:r>
              <a:rPr lang="en-US" sz="1000"/>
              <a:t> HONK </a:t>
            </a:r>
            <a:r>
              <a:rPr lang="en-US" sz="1000" err="1"/>
              <a:t>vindt</a:t>
            </a:r>
            <a:r>
              <a:rPr lang="en-US" sz="1000"/>
              <a:t> </a:t>
            </a:r>
            <a:r>
              <a:rPr lang="en-US" sz="1000" err="1"/>
              <a:t>plaats</a:t>
            </a:r>
            <a:r>
              <a:rPr lang="en-US" sz="1000"/>
              <a:t> in </a:t>
            </a:r>
            <a:r>
              <a:rPr lang="en-US" sz="1000" err="1"/>
              <a:t>mei</a:t>
            </a:r>
            <a:r>
              <a:rPr lang="en-US" sz="1000"/>
              <a:t>, </a:t>
            </a:r>
            <a:r>
              <a:rPr lang="en-US" sz="1000" err="1"/>
              <a:t>waarna</a:t>
            </a:r>
            <a:r>
              <a:rPr lang="en-US" sz="1000"/>
              <a:t> </a:t>
            </a:r>
            <a:r>
              <a:rPr lang="en-US" sz="1000" err="1"/>
              <a:t>een</a:t>
            </a:r>
            <a:r>
              <a:rPr lang="en-US" sz="1000"/>
              <a:t> </a:t>
            </a:r>
            <a:r>
              <a:rPr lang="en-US" sz="1000" err="1"/>
              <a:t>kennismakingsgesprek</a:t>
            </a:r>
            <a:r>
              <a:rPr lang="en-US" sz="1000"/>
              <a:t> </a:t>
            </a:r>
            <a:r>
              <a:rPr lang="en-US" sz="1000" err="1"/>
              <a:t>plaats</a:t>
            </a:r>
            <a:r>
              <a:rPr lang="en-US" sz="1000"/>
              <a:t> </a:t>
            </a:r>
            <a:r>
              <a:rPr lang="en-US" sz="1000" err="1"/>
              <a:t>vindt</a:t>
            </a:r>
            <a:r>
              <a:rPr lang="en-US" sz="1000"/>
              <a:t> met de huisarts.  </a:t>
            </a:r>
          </a:p>
          <a:p>
            <a:pPr algn="just"/>
            <a:endParaRPr lang="en-US" sz="1000">
              <a:cs typeface="Calibri"/>
            </a:endParaRPr>
          </a:p>
          <a:p>
            <a:pPr algn="just"/>
            <a:r>
              <a:rPr lang="en-US" sz="1000" err="1"/>
              <a:t>Uiterlijk</a:t>
            </a:r>
            <a:r>
              <a:rPr lang="en-US" sz="1000"/>
              <a:t> </a:t>
            </a:r>
            <a:r>
              <a:rPr lang="en-US" sz="1000" err="1"/>
              <a:t>eind</a:t>
            </a:r>
            <a:r>
              <a:rPr lang="en-US" sz="1000"/>
              <a:t> </a:t>
            </a:r>
            <a:r>
              <a:rPr lang="en-US" sz="1000" err="1"/>
              <a:t>mei</a:t>
            </a:r>
            <a:r>
              <a:rPr lang="en-US" sz="1000"/>
              <a:t> 2022 is </a:t>
            </a:r>
            <a:r>
              <a:rPr lang="en-US" sz="1000" err="1"/>
              <a:t>bekend</a:t>
            </a:r>
            <a:r>
              <a:rPr lang="en-US" sz="1000"/>
              <a:t> of je start met de BBL-</a:t>
            </a:r>
            <a:r>
              <a:rPr lang="en-US" sz="1000" err="1"/>
              <a:t>opleiding</a:t>
            </a:r>
            <a:r>
              <a:rPr lang="en-US" sz="1000"/>
              <a:t> met </a:t>
            </a:r>
            <a:r>
              <a:rPr lang="en-US" sz="1000" err="1"/>
              <a:t>ingangsdatum</a:t>
            </a:r>
            <a:r>
              <a:rPr lang="en-US" sz="1000"/>
              <a:t> </a:t>
            </a:r>
            <a:r>
              <a:rPr lang="en-US" sz="1000" err="1"/>
              <a:t>eind</a:t>
            </a:r>
            <a:r>
              <a:rPr lang="en-US" sz="1000"/>
              <a:t> </a:t>
            </a:r>
            <a:r>
              <a:rPr lang="en-US" sz="1000" err="1"/>
              <a:t>augustus</a:t>
            </a:r>
            <a:r>
              <a:rPr lang="en-US" sz="1000"/>
              <a:t> 2022. </a:t>
            </a:r>
          </a:p>
          <a:p>
            <a:pPr algn="just"/>
            <a:r>
              <a:rPr lang="en-US" sz="1000" err="1">
                <a:cs typeface="Calibri"/>
              </a:rPr>
              <a:t>Voor</a:t>
            </a:r>
            <a:r>
              <a:rPr lang="en-US" sz="1000">
                <a:cs typeface="Calibri"/>
              </a:rPr>
              <a:t> </a:t>
            </a:r>
            <a:r>
              <a:rPr lang="en-US" sz="1000" err="1">
                <a:cs typeface="Calibri"/>
              </a:rPr>
              <a:t>meer</a:t>
            </a:r>
            <a:r>
              <a:rPr lang="en-US" sz="1000">
                <a:cs typeface="Calibri"/>
              </a:rPr>
              <a:t> </a:t>
            </a:r>
            <a:r>
              <a:rPr lang="en-US" sz="1000" err="1">
                <a:cs typeface="Calibri"/>
              </a:rPr>
              <a:t>informatie</a:t>
            </a:r>
            <a:r>
              <a:rPr lang="en-US" sz="1000">
                <a:cs typeface="Calibri"/>
              </a:rPr>
              <a:t> over de </a:t>
            </a:r>
            <a:r>
              <a:rPr lang="en-US" sz="1000" err="1">
                <a:cs typeface="Calibri"/>
              </a:rPr>
              <a:t>organisatie</a:t>
            </a:r>
            <a:r>
              <a:rPr lang="en-US" sz="1000">
                <a:cs typeface="Calibri"/>
              </a:rPr>
              <a:t> </a:t>
            </a:r>
            <a:r>
              <a:rPr lang="en-US" sz="1000" err="1">
                <a:cs typeface="Calibri"/>
              </a:rPr>
              <a:t>verwijzen</a:t>
            </a:r>
            <a:r>
              <a:rPr lang="en-US" sz="1000">
                <a:cs typeface="Calibri"/>
              </a:rPr>
              <a:t> </a:t>
            </a:r>
            <a:r>
              <a:rPr lang="en-US" sz="1000" err="1">
                <a:cs typeface="Calibri"/>
              </a:rPr>
              <a:t>wij</a:t>
            </a:r>
            <a:r>
              <a:rPr lang="en-US" sz="1000">
                <a:cs typeface="Calibri"/>
              </a:rPr>
              <a:t> </a:t>
            </a:r>
            <a:r>
              <a:rPr lang="en-US" sz="1000" err="1">
                <a:cs typeface="Calibri"/>
              </a:rPr>
              <a:t>naar</a:t>
            </a:r>
            <a:r>
              <a:rPr lang="en-US" sz="1000">
                <a:cs typeface="Calibri"/>
              </a:rPr>
              <a:t> </a:t>
            </a:r>
            <a:r>
              <a:rPr lang="en-US" sz="1000" err="1">
                <a:cs typeface="Calibri"/>
              </a:rPr>
              <a:t>onze</a:t>
            </a:r>
            <a:r>
              <a:rPr lang="en-US" sz="1000">
                <a:cs typeface="Calibri"/>
              </a:rPr>
              <a:t> website: </a:t>
            </a:r>
            <a:r>
              <a:rPr lang="en-US" sz="1000">
                <a:cs typeface="Calibri"/>
                <a:hlinkClick r:id="rId3"/>
              </a:rPr>
              <a:t>www.honk.nu.</a:t>
            </a:r>
          </a:p>
        </p:txBody>
      </p:sp>
    </p:spTree>
    <p:extLst>
      <p:ext uri="{BB962C8B-B14F-4D97-AF65-F5344CB8AC3E}">
        <p14:creationId xmlns:p14="http://schemas.microsoft.com/office/powerpoint/2010/main" val="25823427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7CF8336-083B-B1E8-FFB3-A86E3DD1DD00}"/>
              </a:ext>
            </a:extLst>
          </p:cNvPr>
          <p:cNvSpPr>
            <a:spLocks noGrp="1"/>
          </p:cNvSpPr>
          <p:nvPr>
            <p:ph type="title"/>
          </p:nvPr>
        </p:nvSpPr>
        <p:spPr/>
        <p:txBody>
          <a:bodyPr/>
          <a:lstStyle/>
          <a:p>
            <a:r>
              <a:rPr lang="nl-NL">
                <a:cs typeface="Calibri"/>
              </a:rPr>
              <a:t>Nieuwsuitingen BBL-DA opleidingstraject</a:t>
            </a:r>
            <a:endParaRPr lang="nl-NL"/>
          </a:p>
        </p:txBody>
      </p:sp>
      <p:sp>
        <p:nvSpPr>
          <p:cNvPr id="3" name="Tijdelijke aanduiding voor inhoud 2">
            <a:extLst>
              <a:ext uri="{FF2B5EF4-FFF2-40B4-BE49-F238E27FC236}">
                <a16:creationId xmlns:a16="http://schemas.microsoft.com/office/drawing/2014/main" id="{14B08932-336B-6CCD-32F1-7C73283CFE4F}"/>
              </a:ext>
            </a:extLst>
          </p:cNvPr>
          <p:cNvSpPr>
            <a:spLocks noGrp="1"/>
          </p:cNvSpPr>
          <p:nvPr>
            <p:ph idx="1"/>
          </p:nvPr>
        </p:nvSpPr>
        <p:spPr/>
        <p:txBody>
          <a:bodyPr vert="horz" lIns="91440" tIns="45720" rIns="91440" bIns="45720" rtlCol="0" anchor="t">
            <a:normAutofit/>
          </a:bodyPr>
          <a:lstStyle/>
          <a:p>
            <a:pPr marL="0" indent="0">
              <a:buNone/>
            </a:pPr>
            <a:endParaRPr lang="nl-NL">
              <a:highlight>
                <a:srgbClr val="FFFF00"/>
              </a:highlight>
              <a:ea typeface="+mn-lt"/>
              <a:cs typeface="+mn-lt"/>
            </a:endParaRPr>
          </a:p>
          <a:p>
            <a:pPr marL="227965" indent="-227965">
              <a:buNone/>
            </a:pPr>
            <a:endParaRPr lang="nl-NL">
              <a:highlight>
                <a:srgbClr val="FFFF00"/>
              </a:highlight>
              <a:ea typeface="+mn-lt"/>
              <a:cs typeface="+mn-lt"/>
            </a:endParaRPr>
          </a:p>
          <a:p>
            <a:pPr marL="227965" indent="-227965">
              <a:buNone/>
            </a:pPr>
            <a:endParaRPr lang="nl-NL">
              <a:highlight>
                <a:srgbClr val="FFFF00"/>
              </a:highlight>
              <a:ea typeface="+mn-lt"/>
              <a:cs typeface="+mn-lt"/>
            </a:endParaRPr>
          </a:p>
          <a:p>
            <a:pPr marL="227965" indent="-227965">
              <a:buNone/>
            </a:pPr>
            <a:endParaRPr lang="nl-NL">
              <a:highlight>
                <a:srgbClr val="FFFF00"/>
              </a:highlight>
              <a:ea typeface="+mn-lt"/>
              <a:cs typeface="+mn-lt"/>
            </a:endParaRPr>
          </a:p>
          <a:p>
            <a:pPr marL="227965" indent="-227965">
              <a:buNone/>
            </a:pPr>
            <a:endParaRPr lang="nl-NL">
              <a:highlight>
                <a:srgbClr val="FFFF00"/>
              </a:highlight>
              <a:ea typeface="+mn-lt"/>
              <a:cs typeface="+mn-lt"/>
            </a:endParaRPr>
          </a:p>
          <a:p>
            <a:pPr marL="227965" indent="-227965">
              <a:buNone/>
            </a:pPr>
            <a:endParaRPr lang="nl-NL">
              <a:highlight>
                <a:srgbClr val="FFFF00"/>
              </a:highlight>
              <a:ea typeface="+mn-lt"/>
              <a:cs typeface="+mn-lt"/>
            </a:endParaRPr>
          </a:p>
          <a:p>
            <a:pPr marL="0" indent="0">
              <a:buNone/>
            </a:pPr>
            <a:endParaRPr lang="nl-NL">
              <a:highlight>
                <a:srgbClr val="FFFF00"/>
              </a:highlight>
              <a:cs typeface="Calibri"/>
            </a:endParaRPr>
          </a:p>
        </p:txBody>
      </p:sp>
      <p:pic>
        <p:nvPicPr>
          <p:cNvPr id="2" name="Picture 4">
            <a:extLst>
              <a:ext uri="{FF2B5EF4-FFF2-40B4-BE49-F238E27FC236}">
                <a16:creationId xmlns:a16="http://schemas.microsoft.com/office/drawing/2014/main" id="{AC230800-C934-5641-A107-E15EC0672862}"/>
              </a:ext>
            </a:extLst>
          </p:cNvPr>
          <p:cNvPicPr>
            <a:picLocks noChangeAspect="1"/>
          </p:cNvPicPr>
          <p:nvPr/>
        </p:nvPicPr>
        <p:blipFill>
          <a:blip r:embed="rId2"/>
          <a:stretch>
            <a:fillRect/>
          </a:stretch>
        </p:blipFill>
        <p:spPr>
          <a:xfrm>
            <a:off x="6982164" y="1901598"/>
            <a:ext cx="4762502" cy="3571876"/>
          </a:xfrm>
          <a:prstGeom prst="rect">
            <a:avLst/>
          </a:prstGeom>
        </p:spPr>
      </p:pic>
      <p:sp>
        <p:nvSpPr>
          <p:cNvPr id="6" name="TextBox 5">
            <a:extLst>
              <a:ext uri="{FF2B5EF4-FFF2-40B4-BE49-F238E27FC236}">
                <a16:creationId xmlns:a16="http://schemas.microsoft.com/office/drawing/2014/main" id="{0F0CD800-0186-C555-6E4A-66A90EB428E2}"/>
              </a:ext>
            </a:extLst>
          </p:cNvPr>
          <p:cNvSpPr txBox="1"/>
          <p:nvPr/>
        </p:nvSpPr>
        <p:spPr>
          <a:xfrm>
            <a:off x="604836" y="1319212"/>
            <a:ext cx="6207919" cy="57092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000">
                <a:cs typeface="Segoe UI"/>
              </a:rPr>
              <a:t>Nieuwsbrief HONK 14-juli-2022</a:t>
            </a:r>
          </a:p>
          <a:p>
            <a:endParaRPr lang="nl-NL" sz="1400" b="1">
              <a:cs typeface="Segoe UI"/>
            </a:endParaRPr>
          </a:p>
          <a:p>
            <a:r>
              <a:rPr lang="nl-NL" sz="1400" b="1">
                <a:cs typeface="Segoe UI"/>
              </a:rPr>
              <a:t>Aftrap opleidingstraject doktersassistenten  </a:t>
            </a:r>
            <a:r>
              <a:rPr lang="en-US" sz="1400">
                <a:cs typeface="Calibri"/>
              </a:rPr>
              <a:t> </a:t>
            </a:r>
            <a:endParaRPr lang="en-US">
              <a:cs typeface="Calibri"/>
            </a:endParaRPr>
          </a:p>
          <a:p>
            <a:endParaRPr lang="en-US" sz="1000">
              <a:cs typeface="Calibri"/>
            </a:endParaRPr>
          </a:p>
          <a:p>
            <a:r>
              <a:rPr lang="nl-NL" sz="1000">
                <a:cs typeface="Segoe UI"/>
              </a:rPr>
              <a:t>Woensdag 6 juli was de eerste bijeenkomst voor aankomende doktersassistenten die gaan deelnemen aan het BBL-opleidingstraject. De bijeenkomst stond in het teken van informeel kennismaken met elkaar en met HONK. Ook een rondleiding bij de huisartsenpost was een onderdeel van het programma. </a:t>
            </a:r>
            <a:r>
              <a:rPr lang="en-US" sz="1000">
                <a:cs typeface="Calibri"/>
              </a:rPr>
              <a:t> </a:t>
            </a:r>
          </a:p>
          <a:p>
            <a:endParaRPr lang="en-US" sz="1100">
              <a:cs typeface="Calibri"/>
            </a:endParaRPr>
          </a:p>
          <a:p>
            <a:r>
              <a:rPr lang="nl-NL" sz="1000" i="1">
                <a:cs typeface="Segoe UI"/>
              </a:rPr>
              <a:t>Foto startbijeenkomst: nieuwe doktersassistenten &amp; Christel Wierda </a:t>
            </a:r>
            <a:r>
              <a:rPr lang="en-US" sz="1000">
                <a:cs typeface="Calibri"/>
              </a:rPr>
              <a:t> </a:t>
            </a:r>
          </a:p>
          <a:p>
            <a:endParaRPr lang="en-US" sz="1000">
              <a:cs typeface="Calibri"/>
            </a:endParaRPr>
          </a:p>
          <a:p>
            <a:r>
              <a:rPr lang="nl-NL" sz="1000" b="1">
                <a:cs typeface="Segoe UI"/>
              </a:rPr>
              <a:t>Geslaagde matches voor werk-leertraject</a:t>
            </a:r>
            <a:r>
              <a:rPr lang="en-US" sz="1000">
                <a:cs typeface="Calibri"/>
              </a:rPr>
              <a:t> </a:t>
            </a:r>
          </a:p>
          <a:p>
            <a:r>
              <a:rPr lang="nl-NL" sz="1000">
                <a:cs typeface="Segoe UI"/>
              </a:rPr>
              <a:t>Alle praktijken die zich hebben aangemeld voor een werk-leerplek zijn/worden </a:t>
            </a:r>
            <a:r>
              <a:rPr lang="nl-NL" sz="1000" err="1">
                <a:cs typeface="Segoe UI"/>
              </a:rPr>
              <a:t>gematcht</a:t>
            </a:r>
            <a:r>
              <a:rPr lang="nl-NL" sz="1000">
                <a:cs typeface="Segoe UI"/>
              </a:rPr>
              <a:t> aan een geschikte en enthousiaste kandidaat. Leuk om te vermelden is dat ook twee praktijken deelnemen aan het opleidingstraject door het aanbrengen van een eigen kandidaat.  Meer dan 10 kandidaten zullen gaan deelnemen aan de opleiding, de lessen starten in september 2022. </a:t>
            </a:r>
            <a:r>
              <a:rPr lang="en-US" sz="1000">
                <a:cs typeface="Calibri"/>
              </a:rPr>
              <a:t> </a:t>
            </a:r>
          </a:p>
          <a:p>
            <a:endParaRPr lang="en-US" sz="1000">
              <a:cs typeface="Calibri"/>
            </a:endParaRPr>
          </a:p>
          <a:p>
            <a:r>
              <a:rPr lang="nl-NL" sz="1000" b="1">
                <a:cs typeface="Segoe UI"/>
              </a:rPr>
              <a:t>Goede voorbereiding</a:t>
            </a:r>
            <a:r>
              <a:rPr lang="en-US" sz="1000">
                <a:cs typeface="Calibri"/>
              </a:rPr>
              <a:t> </a:t>
            </a:r>
          </a:p>
          <a:p>
            <a:r>
              <a:rPr lang="nl-NL" sz="1000">
                <a:cs typeface="Segoe UI"/>
              </a:rPr>
              <a:t>In voorbereiding op een goede start in de huisartsenpraktijk begint de opleiding met een 4 weken durend introprogramma bij het ROC van Amsterdam. De nadruk ligt dan op het </a:t>
            </a:r>
            <a:r>
              <a:rPr lang="nl-NL" sz="1000" err="1">
                <a:cs typeface="Segoe UI"/>
              </a:rPr>
              <a:t>triageren</a:t>
            </a:r>
            <a:r>
              <a:rPr lang="nl-NL" sz="1000">
                <a:cs typeface="Segoe UI"/>
              </a:rPr>
              <a:t>, communicatie, medische kennis &amp; handelen binnen een huisartsenpraktijk. Gedurende 2 jaar volgt de student 8 uur per week (1 dag) theorielessen en wordt de student minimaal 16 uur per week (2 dagen) opgeleid in een huisartsenpraktijk(en).</a:t>
            </a:r>
            <a:r>
              <a:rPr lang="en-US" sz="1000">
                <a:cs typeface="Calibri"/>
              </a:rPr>
              <a:t> </a:t>
            </a:r>
          </a:p>
          <a:p>
            <a:endParaRPr lang="en-US" sz="1000">
              <a:cs typeface="Calibri"/>
            </a:endParaRPr>
          </a:p>
          <a:p>
            <a:r>
              <a:rPr lang="nl-NL" sz="1000">
                <a:cs typeface="Segoe UI"/>
              </a:rPr>
              <a:t>Om tijdig in te spelen op het tekort aan doktersassistenten heeft HONK met het ROC van Amsterdam het Beroeps Begeleidende Leerweg (BBL)-opleidingstraject ontwikkeld.  Deze aanpak is onderdeel van het programma Huisartsen (Ont)zorgen en draagt daarmee bij aan het toekomstbestendig organiseren van de regionale huisartsenzorg in de regio Noord-Kennemerland.</a:t>
            </a:r>
            <a:r>
              <a:rPr lang="en-US" sz="1000">
                <a:cs typeface="Calibri"/>
              </a:rPr>
              <a:t> </a:t>
            </a:r>
          </a:p>
          <a:p>
            <a:endParaRPr lang="en-US" sz="1000">
              <a:cs typeface="Calibri"/>
            </a:endParaRPr>
          </a:p>
          <a:p>
            <a:r>
              <a:rPr lang="nl-NL" sz="1000" b="1">
                <a:cs typeface="Segoe UI"/>
              </a:rPr>
              <a:t>Meer interesse?</a:t>
            </a:r>
            <a:r>
              <a:rPr lang="en-US" sz="1000">
                <a:cs typeface="Calibri"/>
              </a:rPr>
              <a:t> </a:t>
            </a:r>
          </a:p>
          <a:p>
            <a:r>
              <a:rPr lang="nl-NL" sz="1000">
                <a:cs typeface="Segoe UI"/>
              </a:rPr>
              <a:t>Voor meer informatie kunt u contact opnemen met Christel Wierda via </a:t>
            </a:r>
            <a:r>
              <a:rPr lang="nl-NL" sz="1000">
                <a:solidFill>
                  <a:srgbClr val="0000FF"/>
                </a:solidFill>
                <a:cs typeface="Segoe UI"/>
                <a:hlinkClick r:id="rId3"/>
              </a:rPr>
              <a:t>cwierda@honk.nu</a:t>
            </a:r>
            <a:r>
              <a:rPr lang="nl-NL" sz="1000">
                <a:cs typeface="Segoe UI"/>
              </a:rPr>
              <a:t> of 06-18871295.</a:t>
            </a:r>
            <a:r>
              <a:rPr lang="en-US" sz="1000">
                <a:cs typeface="Calibri"/>
              </a:rPr>
              <a:t> </a:t>
            </a:r>
          </a:p>
          <a:p>
            <a:endParaRPr lang="en-US" sz="1000">
              <a:cs typeface="Calibri"/>
            </a:endParaRPr>
          </a:p>
          <a:p>
            <a:endParaRPr lang="en-US" sz="1100">
              <a:cs typeface="Calibri"/>
            </a:endParaRPr>
          </a:p>
          <a:p>
            <a:endParaRPr lang="en-US" sz="1000">
              <a:cs typeface="Calibri"/>
            </a:endParaRPr>
          </a:p>
          <a:p>
            <a:endParaRPr lang="en-US" sz="1000">
              <a:cs typeface="Calibri"/>
            </a:endParaRPr>
          </a:p>
          <a:p>
            <a:endParaRPr lang="en-US" sz="1100">
              <a:cs typeface="Calibri"/>
            </a:endParaRPr>
          </a:p>
        </p:txBody>
      </p:sp>
      <p:sp>
        <p:nvSpPr>
          <p:cNvPr id="5" name="TextBox 4">
            <a:extLst>
              <a:ext uri="{FF2B5EF4-FFF2-40B4-BE49-F238E27FC236}">
                <a16:creationId xmlns:a16="http://schemas.microsoft.com/office/drawing/2014/main" id="{6E1AB955-0C6F-D2A6-40C7-33C25635608E}"/>
              </a:ext>
            </a:extLst>
          </p:cNvPr>
          <p:cNvSpPr txBox="1"/>
          <p:nvPr/>
        </p:nvSpPr>
        <p:spPr>
          <a:xfrm>
            <a:off x="6977063" y="5554265"/>
            <a:ext cx="5038722"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nl-NL" sz="1000" i="1">
                <a:latin typeface="Calibri"/>
              </a:rPr>
              <a:t>Foto startbijeenkomst: nieuwe doktersassistenten &amp; Christel Wierda </a:t>
            </a:r>
            <a:r>
              <a:rPr lang="en-US" sz="1000">
                <a:latin typeface="Calibri"/>
              </a:rPr>
              <a:t> </a:t>
            </a:r>
            <a:endParaRPr lang="en-US" sz="1000"/>
          </a:p>
        </p:txBody>
      </p:sp>
    </p:spTree>
    <p:extLst>
      <p:ext uri="{BB962C8B-B14F-4D97-AF65-F5344CB8AC3E}">
        <p14:creationId xmlns:p14="http://schemas.microsoft.com/office/powerpoint/2010/main" val="6066873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7CF8336-083B-B1E8-FFB3-A86E3DD1DD00}"/>
              </a:ext>
            </a:extLst>
          </p:cNvPr>
          <p:cNvSpPr>
            <a:spLocks noGrp="1"/>
          </p:cNvSpPr>
          <p:nvPr>
            <p:ph type="title"/>
          </p:nvPr>
        </p:nvSpPr>
        <p:spPr/>
        <p:txBody>
          <a:bodyPr/>
          <a:lstStyle/>
          <a:p>
            <a:r>
              <a:rPr lang="nl-NL">
                <a:cs typeface="Calibri"/>
              </a:rPr>
              <a:t>Nieuwsuitingen BBL-DA opleidingstraject</a:t>
            </a:r>
            <a:endParaRPr lang="nl-NL"/>
          </a:p>
        </p:txBody>
      </p:sp>
      <p:sp>
        <p:nvSpPr>
          <p:cNvPr id="3" name="Tijdelijke aanduiding voor inhoud 2">
            <a:extLst>
              <a:ext uri="{FF2B5EF4-FFF2-40B4-BE49-F238E27FC236}">
                <a16:creationId xmlns:a16="http://schemas.microsoft.com/office/drawing/2014/main" id="{14B08932-336B-6CCD-32F1-7C73283CFE4F}"/>
              </a:ext>
            </a:extLst>
          </p:cNvPr>
          <p:cNvSpPr>
            <a:spLocks noGrp="1"/>
          </p:cNvSpPr>
          <p:nvPr>
            <p:ph idx="1"/>
          </p:nvPr>
        </p:nvSpPr>
        <p:spPr/>
        <p:txBody>
          <a:bodyPr vert="horz" lIns="91440" tIns="45720" rIns="91440" bIns="45720" rtlCol="0" anchor="t">
            <a:normAutofit/>
          </a:bodyPr>
          <a:lstStyle/>
          <a:p>
            <a:pPr marL="0" indent="0">
              <a:buNone/>
            </a:pPr>
            <a:endParaRPr lang="nl-NL">
              <a:highlight>
                <a:srgbClr val="FFFF00"/>
              </a:highlight>
              <a:ea typeface="+mn-lt"/>
              <a:cs typeface="+mn-lt"/>
            </a:endParaRPr>
          </a:p>
          <a:p>
            <a:pPr marL="227965" indent="-227965">
              <a:buNone/>
            </a:pPr>
            <a:endParaRPr lang="nl-NL">
              <a:highlight>
                <a:srgbClr val="FFFF00"/>
              </a:highlight>
              <a:ea typeface="+mn-lt"/>
              <a:cs typeface="+mn-lt"/>
            </a:endParaRPr>
          </a:p>
          <a:p>
            <a:pPr marL="227965" indent="-227965">
              <a:buNone/>
            </a:pPr>
            <a:endParaRPr lang="nl-NL">
              <a:highlight>
                <a:srgbClr val="FFFF00"/>
              </a:highlight>
              <a:ea typeface="+mn-lt"/>
              <a:cs typeface="+mn-lt"/>
            </a:endParaRPr>
          </a:p>
          <a:p>
            <a:pPr marL="227965" indent="-227965">
              <a:buNone/>
            </a:pPr>
            <a:endParaRPr lang="nl-NL">
              <a:highlight>
                <a:srgbClr val="FFFF00"/>
              </a:highlight>
              <a:ea typeface="+mn-lt"/>
              <a:cs typeface="+mn-lt"/>
            </a:endParaRPr>
          </a:p>
          <a:p>
            <a:pPr marL="227965" indent="-227965">
              <a:buNone/>
            </a:pPr>
            <a:endParaRPr lang="nl-NL">
              <a:highlight>
                <a:srgbClr val="FFFF00"/>
              </a:highlight>
              <a:ea typeface="+mn-lt"/>
              <a:cs typeface="+mn-lt"/>
            </a:endParaRPr>
          </a:p>
          <a:p>
            <a:pPr marL="227965" indent="-227965">
              <a:buNone/>
            </a:pPr>
            <a:endParaRPr lang="nl-NL">
              <a:highlight>
                <a:srgbClr val="FFFF00"/>
              </a:highlight>
              <a:ea typeface="+mn-lt"/>
              <a:cs typeface="+mn-lt"/>
            </a:endParaRPr>
          </a:p>
          <a:p>
            <a:pPr marL="0" indent="0">
              <a:buNone/>
            </a:pPr>
            <a:endParaRPr lang="nl-NL">
              <a:highlight>
                <a:srgbClr val="FFFF00"/>
              </a:highlight>
              <a:cs typeface="Calibri"/>
            </a:endParaRPr>
          </a:p>
        </p:txBody>
      </p:sp>
      <p:sp>
        <p:nvSpPr>
          <p:cNvPr id="9" name="TextBox 8">
            <a:extLst>
              <a:ext uri="{FF2B5EF4-FFF2-40B4-BE49-F238E27FC236}">
                <a16:creationId xmlns:a16="http://schemas.microsoft.com/office/drawing/2014/main" id="{23960C5E-F130-FAA5-E5EE-504B8E32CA3D}"/>
              </a:ext>
            </a:extLst>
          </p:cNvPr>
          <p:cNvSpPr txBox="1"/>
          <p:nvPr/>
        </p:nvSpPr>
        <p:spPr>
          <a:xfrm>
            <a:off x="615043" y="1445079"/>
            <a:ext cx="6036128" cy="36394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err="1">
                <a:latin typeface="Calibri"/>
                <a:cs typeface="Segoe UI"/>
              </a:rPr>
              <a:t>Nieuwsbrief</a:t>
            </a:r>
            <a:r>
              <a:rPr lang="en-US" sz="1000">
                <a:latin typeface="Calibri"/>
                <a:cs typeface="Segoe UI"/>
              </a:rPr>
              <a:t> </a:t>
            </a:r>
            <a:r>
              <a:rPr lang="en-US" sz="1000" err="1">
                <a:latin typeface="Calibri"/>
                <a:cs typeface="Segoe UI"/>
              </a:rPr>
              <a:t>en</a:t>
            </a:r>
            <a:r>
              <a:rPr lang="en-US" sz="1000">
                <a:latin typeface="Calibri"/>
                <a:cs typeface="Segoe UI"/>
              </a:rPr>
              <a:t> </a:t>
            </a:r>
            <a:r>
              <a:rPr lang="en-US" sz="1000" err="1">
                <a:latin typeface="Calibri"/>
                <a:cs typeface="Segoe UI"/>
              </a:rPr>
              <a:t>LinkedIN</a:t>
            </a:r>
            <a:r>
              <a:rPr lang="en-US" sz="1000">
                <a:latin typeface="Calibri"/>
                <a:cs typeface="Segoe UI"/>
              </a:rPr>
              <a:t> 12sept2022</a:t>
            </a:r>
          </a:p>
          <a:p>
            <a:endParaRPr lang="en-US" sz="1000">
              <a:latin typeface="Calibri"/>
              <a:cs typeface="Segoe UI"/>
            </a:endParaRPr>
          </a:p>
          <a:p>
            <a:r>
              <a:rPr lang="en-US" sz="1000">
                <a:latin typeface="Calibri"/>
                <a:cs typeface="Segoe UI"/>
              </a:rPr>
              <a:t>De </a:t>
            </a:r>
            <a:r>
              <a:rPr lang="en-US" sz="1000" err="1">
                <a:latin typeface="Calibri"/>
                <a:cs typeface="Segoe UI"/>
              </a:rPr>
              <a:t>eerste</a:t>
            </a:r>
            <a:r>
              <a:rPr lang="en-US" sz="1000">
                <a:latin typeface="Calibri"/>
                <a:cs typeface="Segoe UI"/>
              </a:rPr>
              <a:t> </a:t>
            </a:r>
            <a:r>
              <a:rPr lang="en-US" sz="1000" err="1">
                <a:latin typeface="Calibri"/>
                <a:cs typeface="Segoe UI"/>
              </a:rPr>
              <a:t>groep</a:t>
            </a:r>
            <a:r>
              <a:rPr lang="en-US" sz="1000">
                <a:latin typeface="Calibri"/>
                <a:cs typeface="Segoe UI"/>
              </a:rPr>
              <a:t> BBL-</a:t>
            </a:r>
            <a:r>
              <a:rPr lang="en-US" sz="1000" err="1">
                <a:latin typeface="Calibri"/>
                <a:cs typeface="Segoe UI"/>
              </a:rPr>
              <a:t>doktersassistenten</a:t>
            </a:r>
            <a:r>
              <a:rPr lang="en-US" sz="1000">
                <a:latin typeface="Calibri"/>
                <a:cs typeface="Segoe UI"/>
              </a:rPr>
              <a:t> in </a:t>
            </a:r>
            <a:r>
              <a:rPr lang="en-US" sz="1000" err="1">
                <a:latin typeface="Calibri"/>
                <a:cs typeface="Segoe UI"/>
              </a:rPr>
              <a:t>opleiding</a:t>
            </a:r>
            <a:r>
              <a:rPr lang="en-US" sz="1000">
                <a:latin typeface="Calibri"/>
                <a:cs typeface="Segoe UI"/>
              </a:rPr>
              <a:t> is </a:t>
            </a:r>
            <a:r>
              <a:rPr lang="en-US" sz="1000" err="1">
                <a:latin typeface="Calibri"/>
                <a:cs typeface="Segoe UI"/>
              </a:rPr>
              <a:t>gestart</a:t>
            </a:r>
            <a:r>
              <a:rPr lang="en-US" sz="1000">
                <a:latin typeface="Calibri"/>
                <a:cs typeface="Segoe UI"/>
              </a:rPr>
              <a:t>!</a:t>
            </a:r>
            <a:endParaRPr lang="en-US"/>
          </a:p>
          <a:p>
            <a:endParaRPr lang="en-US" sz="1000">
              <a:latin typeface="Calibri"/>
              <a:cs typeface="Segoe UI"/>
            </a:endParaRPr>
          </a:p>
          <a:p>
            <a:r>
              <a:rPr lang="en-US" sz="1000" err="1">
                <a:latin typeface="Calibri"/>
                <a:cs typeface="Segoe UI"/>
              </a:rPr>
              <a:t>Vorige</a:t>
            </a:r>
            <a:r>
              <a:rPr lang="en-US" sz="1000">
                <a:latin typeface="Calibri"/>
                <a:cs typeface="Segoe UI"/>
              </a:rPr>
              <a:t> week was de </a:t>
            </a:r>
            <a:r>
              <a:rPr lang="en-US" sz="1000" err="1">
                <a:latin typeface="Calibri"/>
                <a:cs typeface="Segoe UI"/>
              </a:rPr>
              <a:t>aftrap</a:t>
            </a:r>
            <a:r>
              <a:rPr lang="en-US" sz="1000">
                <a:latin typeface="Calibri"/>
                <a:cs typeface="Segoe UI"/>
              </a:rPr>
              <a:t> van </a:t>
            </a:r>
            <a:r>
              <a:rPr lang="en-US" sz="1000" err="1">
                <a:latin typeface="Calibri"/>
                <a:cs typeface="Segoe UI"/>
              </a:rPr>
              <a:t>een</a:t>
            </a:r>
            <a:r>
              <a:rPr lang="en-US" sz="1000">
                <a:latin typeface="Calibri"/>
                <a:cs typeface="Segoe UI"/>
              </a:rPr>
              <a:t> 4 </a:t>
            </a:r>
            <a:r>
              <a:rPr lang="en-US" sz="1000" err="1">
                <a:latin typeface="Calibri"/>
                <a:cs typeface="Segoe UI"/>
              </a:rPr>
              <a:t>weken</a:t>
            </a:r>
            <a:r>
              <a:rPr lang="en-US" sz="1000">
                <a:latin typeface="Calibri"/>
                <a:cs typeface="Segoe UI"/>
              </a:rPr>
              <a:t> </a:t>
            </a:r>
            <a:r>
              <a:rPr lang="en-US" sz="1000" err="1">
                <a:latin typeface="Calibri"/>
                <a:cs typeface="Segoe UI"/>
              </a:rPr>
              <a:t>durend</a:t>
            </a:r>
            <a:r>
              <a:rPr lang="en-US" sz="1000">
                <a:latin typeface="Calibri"/>
                <a:cs typeface="Segoe UI"/>
              </a:rPr>
              <a:t> Intro-</a:t>
            </a:r>
            <a:r>
              <a:rPr lang="en-US" sz="1000" err="1">
                <a:latin typeface="Calibri"/>
                <a:cs typeface="Segoe UI"/>
              </a:rPr>
              <a:t>Traject</a:t>
            </a:r>
            <a:r>
              <a:rPr lang="en-US" sz="1000">
                <a:latin typeface="Calibri"/>
                <a:cs typeface="Segoe UI"/>
              </a:rPr>
              <a:t> </a:t>
            </a:r>
            <a:r>
              <a:rPr lang="en-US" sz="1000" err="1">
                <a:latin typeface="Calibri"/>
                <a:cs typeface="Segoe UI"/>
              </a:rPr>
              <a:t>waarbij</a:t>
            </a:r>
            <a:r>
              <a:rPr lang="en-US" sz="1000">
                <a:latin typeface="Calibri"/>
                <a:cs typeface="Segoe UI"/>
              </a:rPr>
              <a:t> de student fulltime </a:t>
            </a:r>
            <a:r>
              <a:rPr lang="en-US" sz="1000" err="1">
                <a:latin typeface="Calibri"/>
                <a:cs typeface="Segoe UI"/>
              </a:rPr>
              <a:t>onderwijs</a:t>
            </a:r>
            <a:r>
              <a:rPr lang="en-US" sz="1000">
                <a:latin typeface="Calibri"/>
                <a:cs typeface="Segoe UI"/>
              </a:rPr>
              <a:t> </a:t>
            </a:r>
            <a:r>
              <a:rPr lang="en-US" sz="1000" err="1">
                <a:latin typeface="Calibri"/>
                <a:cs typeface="Segoe UI"/>
              </a:rPr>
              <a:t>volgt</a:t>
            </a:r>
            <a:r>
              <a:rPr lang="en-US" sz="1000">
                <a:latin typeface="Calibri"/>
                <a:cs typeface="Segoe UI"/>
              </a:rPr>
              <a:t> </a:t>
            </a:r>
            <a:r>
              <a:rPr lang="en-US" sz="1000" err="1">
                <a:latin typeface="Calibri"/>
                <a:cs typeface="Segoe UI"/>
              </a:rPr>
              <a:t>aan</a:t>
            </a:r>
            <a:r>
              <a:rPr lang="en-US" sz="1000">
                <a:latin typeface="Calibri"/>
                <a:cs typeface="Segoe UI"/>
              </a:rPr>
              <a:t> het ROC van Amsterdam. De </a:t>
            </a:r>
            <a:r>
              <a:rPr lang="en-US" sz="1000" err="1">
                <a:latin typeface="Calibri"/>
                <a:cs typeface="Segoe UI"/>
              </a:rPr>
              <a:t>nadruk</a:t>
            </a:r>
            <a:r>
              <a:rPr lang="en-US" sz="1000">
                <a:latin typeface="Calibri"/>
                <a:cs typeface="Segoe UI"/>
              </a:rPr>
              <a:t> </a:t>
            </a:r>
            <a:r>
              <a:rPr lang="en-US" sz="1000" err="1">
                <a:latin typeface="Calibri"/>
                <a:cs typeface="Segoe UI"/>
              </a:rPr>
              <a:t>ligt</a:t>
            </a:r>
            <a:r>
              <a:rPr lang="en-US" sz="1000">
                <a:latin typeface="Calibri"/>
                <a:cs typeface="Segoe UI"/>
              </a:rPr>
              <a:t> </a:t>
            </a:r>
            <a:r>
              <a:rPr lang="en-US" sz="1000" err="1">
                <a:latin typeface="Calibri"/>
                <a:cs typeface="Segoe UI"/>
              </a:rPr>
              <a:t>hierbij</a:t>
            </a:r>
            <a:r>
              <a:rPr lang="en-US" sz="1000">
                <a:latin typeface="Calibri"/>
                <a:cs typeface="Segoe UI"/>
              </a:rPr>
              <a:t> op het </a:t>
            </a:r>
            <a:r>
              <a:rPr lang="en-US" sz="1000" err="1">
                <a:latin typeface="Calibri"/>
                <a:cs typeface="Segoe UI"/>
              </a:rPr>
              <a:t>vergaren</a:t>
            </a:r>
            <a:r>
              <a:rPr lang="en-US" sz="1000">
                <a:latin typeface="Calibri"/>
                <a:cs typeface="Segoe UI"/>
              </a:rPr>
              <a:t> van </a:t>
            </a:r>
            <a:r>
              <a:rPr lang="en-US" sz="1000" err="1">
                <a:latin typeface="Calibri"/>
                <a:cs typeface="Segoe UI"/>
              </a:rPr>
              <a:t>medische</a:t>
            </a:r>
            <a:r>
              <a:rPr lang="en-US" sz="1000">
                <a:latin typeface="Calibri"/>
                <a:cs typeface="Segoe UI"/>
              </a:rPr>
              <a:t> </a:t>
            </a:r>
            <a:r>
              <a:rPr lang="en-US" sz="1000" err="1">
                <a:latin typeface="Calibri"/>
                <a:cs typeface="Segoe UI"/>
              </a:rPr>
              <a:t>kennis</a:t>
            </a:r>
            <a:r>
              <a:rPr lang="en-US" sz="1000">
                <a:latin typeface="Calibri"/>
                <a:cs typeface="Segoe UI"/>
              </a:rPr>
              <a:t>, </a:t>
            </a:r>
            <a:r>
              <a:rPr lang="en-US" sz="1000" err="1">
                <a:latin typeface="Calibri"/>
                <a:cs typeface="Segoe UI"/>
              </a:rPr>
              <a:t>communicatieve</a:t>
            </a:r>
            <a:r>
              <a:rPr lang="en-US" sz="1000">
                <a:latin typeface="Calibri"/>
                <a:cs typeface="Segoe UI"/>
              </a:rPr>
              <a:t> </a:t>
            </a:r>
            <a:r>
              <a:rPr lang="en-US" sz="1000" err="1">
                <a:latin typeface="Calibri"/>
                <a:cs typeface="Segoe UI"/>
              </a:rPr>
              <a:t>vaardigheden</a:t>
            </a:r>
            <a:r>
              <a:rPr lang="en-US" sz="1000">
                <a:latin typeface="Calibri"/>
                <a:cs typeface="Segoe UI"/>
              </a:rPr>
              <a:t> </a:t>
            </a:r>
            <a:r>
              <a:rPr lang="en-US" sz="1000" err="1">
                <a:latin typeface="Calibri"/>
                <a:cs typeface="Segoe UI"/>
              </a:rPr>
              <a:t>en</a:t>
            </a:r>
            <a:r>
              <a:rPr lang="en-US" sz="1000">
                <a:latin typeface="Calibri"/>
                <a:cs typeface="Segoe UI"/>
              </a:rPr>
              <a:t> </a:t>
            </a:r>
            <a:r>
              <a:rPr lang="en-US" sz="1000" err="1">
                <a:latin typeface="Calibri"/>
                <a:cs typeface="Segoe UI"/>
              </a:rPr>
              <a:t>triageren</a:t>
            </a:r>
            <a:r>
              <a:rPr lang="en-US" sz="1000">
                <a:latin typeface="Calibri"/>
                <a:cs typeface="Segoe UI"/>
              </a:rPr>
              <a:t>. Na </a:t>
            </a:r>
            <a:r>
              <a:rPr lang="en-US" sz="1000" err="1">
                <a:latin typeface="Calibri"/>
                <a:cs typeface="Segoe UI"/>
              </a:rPr>
              <a:t>deze</a:t>
            </a:r>
            <a:r>
              <a:rPr lang="en-US" sz="1000">
                <a:latin typeface="Calibri"/>
                <a:cs typeface="Segoe UI"/>
              </a:rPr>
              <a:t> </a:t>
            </a:r>
            <a:r>
              <a:rPr lang="en-US" sz="1000" err="1">
                <a:latin typeface="Calibri"/>
                <a:cs typeface="Segoe UI"/>
              </a:rPr>
              <a:t>vliegende</a:t>
            </a:r>
            <a:r>
              <a:rPr lang="en-US" sz="1000">
                <a:latin typeface="Calibri"/>
                <a:cs typeface="Segoe UI"/>
              </a:rPr>
              <a:t> start </a:t>
            </a:r>
            <a:r>
              <a:rPr lang="en-US" sz="1000" err="1">
                <a:latin typeface="Calibri"/>
                <a:cs typeface="Segoe UI"/>
              </a:rPr>
              <a:t>gaat</a:t>
            </a:r>
            <a:r>
              <a:rPr lang="en-US" sz="1000">
                <a:latin typeface="Calibri"/>
                <a:cs typeface="Segoe UI"/>
              </a:rPr>
              <a:t> de BBL-er op 1 </a:t>
            </a:r>
            <a:r>
              <a:rPr lang="en-US" sz="1000" err="1">
                <a:latin typeface="Calibri"/>
                <a:cs typeface="Segoe UI"/>
              </a:rPr>
              <a:t>oktober</a:t>
            </a:r>
            <a:r>
              <a:rPr lang="en-US" sz="1000">
                <a:latin typeface="Calibri"/>
                <a:cs typeface="Segoe UI"/>
              </a:rPr>
              <a:t> </a:t>
            </a:r>
            <a:r>
              <a:rPr lang="en-US" sz="1000" err="1">
                <a:latin typeface="Calibri"/>
                <a:cs typeface="Segoe UI"/>
              </a:rPr>
              <a:t>aan</a:t>
            </a:r>
            <a:r>
              <a:rPr lang="en-US" sz="1000">
                <a:latin typeface="Calibri"/>
                <a:cs typeface="Segoe UI"/>
              </a:rPr>
              <a:t> de slag met het </a:t>
            </a:r>
            <a:r>
              <a:rPr lang="en-US" sz="1000" err="1">
                <a:latin typeface="Calibri"/>
                <a:cs typeface="Segoe UI"/>
              </a:rPr>
              <a:t>werk-leertraject</a:t>
            </a:r>
            <a:r>
              <a:rPr lang="en-US" sz="1000">
                <a:latin typeface="Calibri"/>
                <a:cs typeface="Segoe UI"/>
              </a:rPr>
              <a:t> </a:t>
            </a:r>
            <a:r>
              <a:rPr lang="en-US" sz="1000" err="1">
                <a:latin typeface="Calibri"/>
                <a:cs typeface="Segoe UI"/>
              </a:rPr>
              <a:t>bij</a:t>
            </a:r>
            <a:r>
              <a:rPr lang="en-US" sz="1000">
                <a:latin typeface="Calibri"/>
                <a:cs typeface="Segoe UI"/>
              </a:rPr>
              <a:t> de </a:t>
            </a:r>
            <a:r>
              <a:rPr lang="en-US" sz="1000" err="1">
                <a:latin typeface="Calibri"/>
                <a:cs typeface="Segoe UI"/>
              </a:rPr>
              <a:t>huisartsenpraktijk</a:t>
            </a:r>
            <a:r>
              <a:rPr lang="en-US" sz="1000">
                <a:latin typeface="Calibri"/>
                <a:cs typeface="Segoe UI"/>
              </a:rPr>
              <a:t> in de HONK </a:t>
            </a:r>
            <a:r>
              <a:rPr lang="en-US" sz="1000" err="1">
                <a:latin typeface="Calibri"/>
                <a:cs typeface="Segoe UI"/>
              </a:rPr>
              <a:t>regio</a:t>
            </a:r>
            <a:r>
              <a:rPr lang="en-US" sz="1000">
                <a:latin typeface="Calibri"/>
                <a:cs typeface="Segoe UI"/>
              </a:rPr>
              <a:t>.</a:t>
            </a:r>
            <a:endParaRPr lang="en-US" sz="1000">
              <a:latin typeface="Calibri"/>
              <a:ea typeface="+mn-lt"/>
              <a:cs typeface="Segoe UI"/>
            </a:endParaRPr>
          </a:p>
          <a:p>
            <a:endParaRPr lang="en-US" sz="1000">
              <a:ea typeface="+mn-lt"/>
              <a:cs typeface="+mn-lt"/>
            </a:endParaRPr>
          </a:p>
          <a:p>
            <a:endParaRPr lang="en-US" sz="1000">
              <a:ea typeface="+mn-lt"/>
              <a:cs typeface="+mn-lt"/>
            </a:endParaRPr>
          </a:p>
          <a:p>
            <a:r>
              <a:rPr lang="en-US" sz="1000" err="1">
                <a:ea typeface="+mn-lt"/>
                <a:cs typeface="+mn-lt"/>
              </a:rPr>
              <a:t>Aanleiding</a:t>
            </a:r>
            <a:r>
              <a:rPr lang="en-US" sz="1000">
                <a:ea typeface="+mn-lt"/>
                <a:cs typeface="+mn-lt"/>
              </a:rPr>
              <a:t> om </a:t>
            </a:r>
            <a:r>
              <a:rPr lang="en-US" sz="1000" err="1">
                <a:ea typeface="+mn-lt"/>
                <a:cs typeface="+mn-lt"/>
              </a:rPr>
              <a:t>dit</a:t>
            </a:r>
            <a:r>
              <a:rPr lang="en-US" sz="1000">
                <a:ea typeface="+mn-lt"/>
                <a:cs typeface="+mn-lt"/>
              </a:rPr>
              <a:t> </a:t>
            </a:r>
            <a:r>
              <a:rPr lang="en-US" sz="1000" err="1">
                <a:ea typeface="+mn-lt"/>
                <a:cs typeface="+mn-lt"/>
              </a:rPr>
              <a:t>traject</a:t>
            </a:r>
            <a:r>
              <a:rPr lang="en-US" sz="1000">
                <a:ea typeface="+mn-lt"/>
                <a:cs typeface="+mn-lt"/>
              </a:rPr>
              <a:t> op </a:t>
            </a:r>
            <a:r>
              <a:rPr lang="en-US" sz="1000" err="1">
                <a:ea typeface="+mn-lt"/>
                <a:cs typeface="+mn-lt"/>
              </a:rPr>
              <a:t>te</a:t>
            </a:r>
            <a:r>
              <a:rPr lang="en-US" sz="1000">
                <a:ea typeface="+mn-lt"/>
                <a:cs typeface="+mn-lt"/>
              </a:rPr>
              <a:t> </a:t>
            </a:r>
            <a:r>
              <a:rPr lang="en-US" sz="1000" err="1">
                <a:ea typeface="+mn-lt"/>
                <a:cs typeface="+mn-lt"/>
              </a:rPr>
              <a:t>zetten</a:t>
            </a:r>
            <a:r>
              <a:rPr lang="en-US" sz="1000">
                <a:ea typeface="+mn-lt"/>
                <a:cs typeface="+mn-lt"/>
              </a:rPr>
              <a:t> is het </a:t>
            </a:r>
            <a:r>
              <a:rPr lang="en-US" sz="1000" err="1">
                <a:ea typeface="+mn-lt"/>
                <a:cs typeface="+mn-lt"/>
              </a:rPr>
              <a:t>tekort</a:t>
            </a:r>
            <a:r>
              <a:rPr lang="en-US" sz="1000">
                <a:ea typeface="+mn-lt"/>
                <a:cs typeface="+mn-lt"/>
              </a:rPr>
              <a:t> </a:t>
            </a:r>
            <a:r>
              <a:rPr lang="en-US" sz="1000" err="1">
                <a:ea typeface="+mn-lt"/>
                <a:cs typeface="+mn-lt"/>
              </a:rPr>
              <a:t>aan</a:t>
            </a:r>
            <a:r>
              <a:rPr lang="en-US" sz="1000">
                <a:ea typeface="+mn-lt"/>
                <a:cs typeface="+mn-lt"/>
              </a:rPr>
              <a:t> stages </a:t>
            </a:r>
            <a:r>
              <a:rPr lang="en-US" sz="1000" err="1">
                <a:ea typeface="+mn-lt"/>
                <a:cs typeface="+mn-lt"/>
              </a:rPr>
              <a:t>en</a:t>
            </a:r>
            <a:r>
              <a:rPr lang="en-US" sz="1000">
                <a:ea typeface="+mn-lt"/>
                <a:cs typeface="+mn-lt"/>
              </a:rPr>
              <a:t> </a:t>
            </a:r>
            <a:r>
              <a:rPr lang="en-US" sz="1000" err="1">
                <a:ea typeface="+mn-lt"/>
                <a:cs typeface="+mn-lt"/>
              </a:rPr>
              <a:t>doktersassistenten</a:t>
            </a:r>
            <a:r>
              <a:rPr lang="en-US" sz="1000">
                <a:ea typeface="+mn-lt"/>
                <a:cs typeface="+mn-lt"/>
              </a:rPr>
              <a:t>. Het Intro-</a:t>
            </a:r>
            <a:r>
              <a:rPr lang="en-US" sz="1000" err="1">
                <a:ea typeface="+mn-lt"/>
                <a:cs typeface="+mn-lt"/>
              </a:rPr>
              <a:t>Traject</a:t>
            </a:r>
            <a:r>
              <a:rPr lang="en-US" sz="1000">
                <a:ea typeface="+mn-lt"/>
                <a:cs typeface="+mn-lt"/>
              </a:rPr>
              <a:t> </a:t>
            </a:r>
            <a:r>
              <a:rPr lang="en-US" sz="1000" err="1">
                <a:ea typeface="+mn-lt"/>
                <a:cs typeface="+mn-lt"/>
              </a:rPr>
              <a:t>maakt</a:t>
            </a:r>
            <a:r>
              <a:rPr lang="en-US" sz="1000">
                <a:ea typeface="+mn-lt"/>
                <a:cs typeface="+mn-lt"/>
              </a:rPr>
              <a:t> het </a:t>
            </a:r>
            <a:r>
              <a:rPr lang="en-US" sz="1000" err="1">
                <a:ea typeface="+mn-lt"/>
                <a:cs typeface="+mn-lt"/>
              </a:rPr>
              <a:t>mogelijk</a:t>
            </a:r>
            <a:r>
              <a:rPr lang="en-US" sz="1000">
                <a:ea typeface="+mn-lt"/>
                <a:cs typeface="+mn-lt"/>
              </a:rPr>
              <a:t> om met name </a:t>
            </a:r>
            <a:r>
              <a:rPr lang="en-US" sz="1000" err="1">
                <a:ea typeface="+mn-lt"/>
                <a:cs typeface="+mn-lt"/>
              </a:rPr>
              <a:t>zij-instromers</a:t>
            </a:r>
            <a:r>
              <a:rPr lang="en-US" sz="1000">
                <a:ea typeface="+mn-lt"/>
                <a:cs typeface="+mn-lt"/>
              </a:rPr>
              <a:t> </a:t>
            </a:r>
            <a:r>
              <a:rPr lang="en-US" sz="1000" err="1">
                <a:ea typeface="+mn-lt"/>
                <a:cs typeface="+mn-lt"/>
              </a:rPr>
              <a:t>kennis</a:t>
            </a:r>
            <a:r>
              <a:rPr lang="en-US" sz="1000">
                <a:ea typeface="+mn-lt"/>
                <a:cs typeface="+mn-lt"/>
              </a:rPr>
              <a:t> </a:t>
            </a:r>
            <a:r>
              <a:rPr lang="en-US" sz="1000" err="1">
                <a:ea typeface="+mn-lt"/>
                <a:cs typeface="+mn-lt"/>
              </a:rPr>
              <a:t>inhoudelijk</a:t>
            </a:r>
            <a:r>
              <a:rPr lang="en-US" sz="1000">
                <a:ea typeface="+mn-lt"/>
                <a:cs typeface="+mn-lt"/>
              </a:rPr>
              <a:t> </a:t>
            </a:r>
            <a:r>
              <a:rPr lang="en-US" sz="1000" err="1">
                <a:ea typeface="+mn-lt"/>
                <a:cs typeface="+mn-lt"/>
              </a:rPr>
              <a:t>goed</a:t>
            </a:r>
            <a:r>
              <a:rPr lang="en-US" sz="1000">
                <a:ea typeface="+mn-lt"/>
                <a:cs typeface="+mn-lt"/>
              </a:rPr>
              <a:t> </a:t>
            </a:r>
            <a:r>
              <a:rPr lang="en-US" sz="1000" err="1">
                <a:ea typeface="+mn-lt"/>
                <a:cs typeface="+mn-lt"/>
              </a:rPr>
              <a:t>voor</a:t>
            </a:r>
            <a:r>
              <a:rPr lang="en-US" sz="1000">
                <a:ea typeface="+mn-lt"/>
                <a:cs typeface="+mn-lt"/>
              </a:rPr>
              <a:t> </a:t>
            </a:r>
            <a:r>
              <a:rPr lang="en-US" sz="1000" err="1">
                <a:ea typeface="+mn-lt"/>
                <a:cs typeface="+mn-lt"/>
              </a:rPr>
              <a:t>te</a:t>
            </a:r>
            <a:r>
              <a:rPr lang="en-US" sz="1000">
                <a:ea typeface="+mn-lt"/>
                <a:cs typeface="+mn-lt"/>
              </a:rPr>
              <a:t> </a:t>
            </a:r>
            <a:r>
              <a:rPr lang="en-US" sz="1000" err="1">
                <a:ea typeface="+mn-lt"/>
                <a:cs typeface="+mn-lt"/>
              </a:rPr>
              <a:t>bereiden</a:t>
            </a:r>
            <a:r>
              <a:rPr lang="en-US" sz="1000">
                <a:ea typeface="+mn-lt"/>
                <a:cs typeface="+mn-lt"/>
              </a:rPr>
              <a:t> op de </a:t>
            </a:r>
            <a:r>
              <a:rPr lang="en-US" sz="1000" err="1">
                <a:ea typeface="+mn-lt"/>
                <a:cs typeface="+mn-lt"/>
              </a:rPr>
              <a:t>dynamiek</a:t>
            </a:r>
            <a:r>
              <a:rPr lang="en-US" sz="1000">
                <a:ea typeface="+mn-lt"/>
                <a:cs typeface="+mn-lt"/>
              </a:rPr>
              <a:t> in </a:t>
            </a:r>
            <a:r>
              <a:rPr lang="en-US" sz="1000" err="1">
                <a:ea typeface="+mn-lt"/>
                <a:cs typeface="+mn-lt"/>
              </a:rPr>
              <a:t>een</a:t>
            </a:r>
            <a:r>
              <a:rPr lang="en-US" sz="1000">
                <a:ea typeface="+mn-lt"/>
                <a:cs typeface="+mn-lt"/>
              </a:rPr>
              <a:t> </a:t>
            </a:r>
            <a:r>
              <a:rPr lang="en-US" sz="1000" err="1">
                <a:ea typeface="+mn-lt"/>
                <a:cs typeface="+mn-lt"/>
              </a:rPr>
              <a:t>huisartsenpraktijk</a:t>
            </a:r>
            <a:r>
              <a:rPr lang="en-US" sz="1000">
                <a:ea typeface="+mn-lt"/>
                <a:cs typeface="+mn-lt"/>
              </a:rPr>
              <a:t>. Een </a:t>
            </a:r>
            <a:r>
              <a:rPr lang="en-US" sz="1000" err="1">
                <a:ea typeface="+mn-lt"/>
                <a:cs typeface="+mn-lt"/>
              </a:rPr>
              <a:t>unieke</a:t>
            </a:r>
            <a:r>
              <a:rPr lang="en-US" sz="1000">
                <a:ea typeface="+mn-lt"/>
                <a:cs typeface="+mn-lt"/>
              </a:rPr>
              <a:t> </a:t>
            </a:r>
            <a:r>
              <a:rPr lang="en-US" sz="1000" err="1">
                <a:ea typeface="+mn-lt"/>
                <a:cs typeface="+mn-lt"/>
              </a:rPr>
              <a:t>samenwerking</a:t>
            </a:r>
            <a:r>
              <a:rPr lang="en-US" sz="1000">
                <a:ea typeface="+mn-lt"/>
                <a:cs typeface="+mn-lt"/>
              </a:rPr>
              <a:t> </a:t>
            </a:r>
            <a:r>
              <a:rPr lang="en-US" sz="1000" err="1">
                <a:ea typeface="+mn-lt"/>
                <a:cs typeface="+mn-lt"/>
              </a:rPr>
              <a:t>tussen</a:t>
            </a:r>
            <a:r>
              <a:rPr lang="en-US" sz="1000">
                <a:ea typeface="+mn-lt"/>
                <a:cs typeface="+mn-lt"/>
              </a:rPr>
              <a:t> </a:t>
            </a:r>
            <a:r>
              <a:rPr lang="en-US" sz="1000" err="1">
                <a:ea typeface="+mn-lt"/>
                <a:cs typeface="+mn-lt"/>
              </a:rPr>
              <a:t>huisartsen</a:t>
            </a:r>
            <a:r>
              <a:rPr lang="en-US" sz="1000">
                <a:ea typeface="+mn-lt"/>
                <a:cs typeface="+mn-lt"/>
              </a:rPr>
              <a:t> in </a:t>
            </a:r>
            <a:r>
              <a:rPr lang="en-US" sz="1000" err="1">
                <a:ea typeface="+mn-lt"/>
                <a:cs typeface="+mn-lt"/>
              </a:rPr>
              <a:t>onze</a:t>
            </a:r>
            <a:r>
              <a:rPr lang="en-US" sz="1000">
                <a:ea typeface="+mn-lt"/>
                <a:cs typeface="+mn-lt"/>
              </a:rPr>
              <a:t> </a:t>
            </a:r>
            <a:r>
              <a:rPr lang="en-US" sz="1000" err="1">
                <a:ea typeface="+mn-lt"/>
                <a:cs typeface="+mn-lt"/>
              </a:rPr>
              <a:t>regio</a:t>
            </a:r>
            <a:r>
              <a:rPr lang="en-US" sz="1000">
                <a:ea typeface="+mn-lt"/>
                <a:cs typeface="+mn-lt"/>
              </a:rPr>
              <a:t>, ROC van Amsterdam </a:t>
            </a:r>
            <a:r>
              <a:rPr lang="en-US" sz="1000" err="1">
                <a:ea typeface="+mn-lt"/>
                <a:cs typeface="+mn-lt"/>
              </a:rPr>
              <a:t>en</a:t>
            </a:r>
            <a:r>
              <a:rPr lang="en-US" sz="1000">
                <a:ea typeface="+mn-lt"/>
                <a:cs typeface="+mn-lt"/>
              </a:rPr>
              <a:t> HONK, </a:t>
            </a:r>
            <a:r>
              <a:rPr lang="en-US" sz="1000" err="1">
                <a:ea typeface="+mn-lt"/>
                <a:cs typeface="+mn-lt"/>
              </a:rPr>
              <a:t>mede</a:t>
            </a:r>
            <a:r>
              <a:rPr lang="en-US" sz="1000">
                <a:ea typeface="+mn-lt"/>
                <a:cs typeface="+mn-lt"/>
              </a:rPr>
              <a:t> </a:t>
            </a:r>
            <a:r>
              <a:rPr lang="en-US" sz="1000" err="1">
                <a:ea typeface="+mn-lt"/>
                <a:cs typeface="+mn-lt"/>
              </a:rPr>
              <a:t>mogelijk</a:t>
            </a:r>
            <a:r>
              <a:rPr lang="en-US" sz="1000">
                <a:ea typeface="+mn-lt"/>
                <a:cs typeface="+mn-lt"/>
              </a:rPr>
              <a:t> </a:t>
            </a:r>
            <a:r>
              <a:rPr lang="en-US" sz="1000" err="1">
                <a:ea typeface="+mn-lt"/>
                <a:cs typeface="+mn-lt"/>
              </a:rPr>
              <a:t>gemaakt</a:t>
            </a:r>
            <a:r>
              <a:rPr lang="en-US" sz="1000">
                <a:ea typeface="+mn-lt"/>
                <a:cs typeface="+mn-lt"/>
              </a:rPr>
              <a:t> door </a:t>
            </a:r>
            <a:r>
              <a:rPr lang="en-US" sz="1000" err="1">
                <a:ea typeface="+mn-lt"/>
                <a:cs typeface="+mn-lt"/>
              </a:rPr>
              <a:t>een</a:t>
            </a:r>
            <a:r>
              <a:rPr lang="en-US" sz="1000">
                <a:ea typeface="+mn-lt"/>
                <a:cs typeface="+mn-lt"/>
              </a:rPr>
              <a:t> </a:t>
            </a:r>
            <a:r>
              <a:rPr lang="en-US" sz="1000" err="1">
                <a:ea typeface="+mn-lt"/>
                <a:cs typeface="+mn-lt"/>
              </a:rPr>
              <a:t>subsidie</a:t>
            </a:r>
            <a:r>
              <a:rPr lang="en-US" sz="1000">
                <a:ea typeface="+mn-lt"/>
                <a:cs typeface="+mn-lt"/>
              </a:rPr>
              <a:t> van de SSFH (</a:t>
            </a:r>
            <a:r>
              <a:rPr lang="en-US" sz="1000" err="1">
                <a:ea typeface="+mn-lt"/>
                <a:cs typeface="+mn-lt"/>
              </a:rPr>
              <a:t>Stichting</a:t>
            </a:r>
            <a:r>
              <a:rPr lang="en-US" sz="1000">
                <a:ea typeface="+mn-lt"/>
                <a:cs typeface="+mn-lt"/>
              </a:rPr>
              <a:t> </a:t>
            </a:r>
            <a:r>
              <a:rPr lang="en-US" sz="1000" err="1">
                <a:ea typeface="+mn-lt"/>
                <a:cs typeface="+mn-lt"/>
              </a:rPr>
              <a:t>Sociaal</a:t>
            </a:r>
            <a:r>
              <a:rPr lang="en-US" sz="1000">
                <a:ea typeface="+mn-lt"/>
                <a:cs typeface="+mn-lt"/>
              </a:rPr>
              <a:t> Fonds Huisartsen). </a:t>
            </a:r>
            <a:endParaRPr lang="en-US" sz="1000">
              <a:cs typeface="Calibri"/>
            </a:endParaRPr>
          </a:p>
          <a:p>
            <a:endParaRPr lang="en-US" sz="1000">
              <a:ea typeface="+mn-lt"/>
              <a:cs typeface="+mn-lt"/>
            </a:endParaRPr>
          </a:p>
          <a:p>
            <a:r>
              <a:rPr lang="en-US" sz="1000">
                <a:ea typeface="+mn-lt"/>
                <a:cs typeface="+mn-lt"/>
              </a:rPr>
              <a:t>Heel </a:t>
            </a:r>
            <a:r>
              <a:rPr lang="en-US" sz="1000" err="1">
                <a:ea typeface="+mn-lt"/>
                <a:cs typeface="+mn-lt"/>
              </a:rPr>
              <a:t>veel</a:t>
            </a:r>
            <a:r>
              <a:rPr lang="en-US" sz="1000">
                <a:ea typeface="+mn-lt"/>
                <a:cs typeface="+mn-lt"/>
              </a:rPr>
              <a:t> </a:t>
            </a:r>
            <a:r>
              <a:rPr lang="en-US" sz="1000" err="1">
                <a:ea typeface="+mn-lt"/>
                <a:cs typeface="+mn-lt"/>
              </a:rPr>
              <a:t>succes</a:t>
            </a:r>
            <a:r>
              <a:rPr lang="en-US" sz="1000">
                <a:ea typeface="+mn-lt"/>
                <a:cs typeface="+mn-lt"/>
              </a:rPr>
              <a:t> </a:t>
            </a:r>
            <a:r>
              <a:rPr lang="en-US" sz="1000" err="1">
                <a:ea typeface="+mn-lt"/>
                <a:cs typeface="+mn-lt"/>
              </a:rPr>
              <a:t>gewenst</a:t>
            </a:r>
            <a:r>
              <a:rPr lang="en-US" sz="1000">
                <a:ea typeface="+mn-lt"/>
                <a:cs typeface="+mn-lt"/>
              </a:rPr>
              <a:t> </a:t>
            </a:r>
            <a:r>
              <a:rPr lang="en-US" sz="1000" err="1">
                <a:ea typeface="+mn-lt"/>
                <a:cs typeface="+mn-lt"/>
              </a:rPr>
              <a:t>namens</a:t>
            </a:r>
            <a:r>
              <a:rPr lang="en-US" sz="1000">
                <a:ea typeface="+mn-lt"/>
                <a:cs typeface="+mn-lt"/>
              </a:rPr>
              <a:t> HONK! </a:t>
            </a:r>
            <a:endParaRPr lang="en-US" sz="1000">
              <a:cs typeface="Calibri"/>
            </a:endParaRPr>
          </a:p>
          <a:p>
            <a:endParaRPr lang="en-US" sz="1000">
              <a:ea typeface="+mn-lt"/>
              <a:cs typeface="+mn-lt"/>
            </a:endParaRPr>
          </a:p>
          <a:p>
            <a:r>
              <a:rPr lang="en-US" sz="1000">
                <a:ea typeface="+mn-lt"/>
                <a:cs typeface="+mn-lt"/>
              </a:rPr>
              <a:t>In 2023 </a:t>
            </a:r>
            <a:r>
              <a:rPr lang="en-US" sz="1000" err="1">
                <a:ea typeface="+mn-lt"/>
                <a:cs typeface="+mn-lt"/>
              </a:rPr>
              <a:t>zal</a:t>
            </a:r>
            <a:r>
              <a:rPr lang="en-US" sz="1000">
                <a:ea typeface="+mn-lt"/>
                <a:cs typeface="+mn-lt"/>
              </a:rPr>
              <a:t> </a:t>
            </a:r>
            <a:r>
              <a:rPr lang="en-US" sz="1000" err="1">
                <a:ea typeface="+mn-lt"/>
                <a:cs typeface="+mn-lt"/>
              </a:rPr>
              <a:t>bij</a:t>
            </a:r>
            <a:r>
              <a:rPr lang="en-US" sz="1000">
                <a:ea typeface="+mn-lt"/>
                <a:cs typeface="+mn-lt"/>
              </a:rPr>
              <a:t> </a:t>
            </a:r>
            <a:r>
              <a:rPr lang="en-US" sz="1000" err="1">
                <a:ea typeface="+mn-lt"/>
                <a:cs typeface="+mn-lt"/>
              </a:rPr>
              <a:t>voldoende</a:t>
            </a:r>
            <a:r>
              <a:rPr lang="en-US" sz="1000">
                <a:ea typeface="+mn-lt"/>
                <a:cs typeface="+mn-lt"/>
              </a:rPr>
              <a:t> </a:t>
            </a:r>
            <a:r>
              <a:rPr lang="en-US" sz="1000" err="1">
                <a:ea typeface="+mn-lt"/>
                <a:cs typeface="+mn-lt"/>
              </a:rPr>
              <a:t>instroom</a:t>
            </a:r>
            <a:r>
              <a:rPr lang="en-US" sz="1000">
                <a:ea typeface="+mn-lt"/>
                <a:cs typeface="+mn-lt"/>
              </a:rPr>
              <a:t> </a:t>
            </a:r>
            <a:r>
              <a:rPr lang="en-US" sz="1000" err="1">
                <a:ea typeface="+mn-lt"/>
                <a:cs typeface="+mn-lt"/>
              </a:rPr>
              <a:t>een</a:t>
            </a:r>
            <a:r>
              <a:rPr lang="en-US" sz="1000">
                <a:ea typeface="+mn-lt"/>
                <a:cs typeface="+mn-lt"/>
              </a:rPr>
              <a:t> </a:t>
            </a:r>
            <a:r>
              <a:rPr lang="en-US" sz="1000" err="1">
                <a:ea typeface="+mn-lt"/>
                <a:cs typeface="+mn-lt"/>
              </a:rPr>
              <a:t>tweede</a:t>
            </a:r>
            <a:r>
              <a:rPr lang="en-US" sz="1000">
                <a:ea typeface="+mn-lt"/>
                <a:cs typeface="+mn-lt"/>
              </a:rPr>
              <a:t> </a:t>
            </a:r>
            <a:r>
              <a:rPr lang="en-US" sz="1000" err="1">
                <a:ea typeface="+mn-lt"/>
                <a:cs typeface="+mn-lt"/>
              </a:rPr>
              <a:t>groep</a:t>
            </a:r>
            <a:r>
              <a:rPr lang="en-US" sz="1000">
                <a:ea typeface="+mn-lt"/>
                <a:cs typeface="+mn-lt"/>
              </a:rPr>
              <a:t> </a:t>
            </a:r>
            <a:r>
              <a:rPr lang="en-US" sz="1000" err="1">
                <a:ea typeface="+mn-lt"/>
                <a:cs typeface="+mn-lt"/>
              </a:rPr>
              <a:t>starten</a:t>
            </a:r>
            <a:r>
              <a:rPr lang="en-US" sz="1000">
                <a:ea typeface="+mn-lt"/>
                <a:cs typeface="+mn-lt"/>
              </a:rPr>
              <a:t>. De </a:t>
            </a:r>
            <a:r>
              <a:rPr lang="en-US" sz="1000" err="1">
                <a:ea typeface="+mn-lt"/>
                <a:cs typeface="+mn-lt"/>
              </a:rPr>
              <a:t>eerste</a:t>
            </a:r>
            <a:r>
              <a:rPr lang="en-US" sz="1000">
                <a:ea typeface="+mn-lt"/>
                <a:cs typeface="+mn-lt"/>
              </a:rPr>
              <a:t> </a:t>
            </a:r>
            <a:r>
              <a:rPr lang="en-US" sz="1000" err="1">
                <a:ea typeface="+mn-lt"/>
                <a:cs typeface="+mn-lt"/>
              </a:rPr>
              <a:t>goede</a:t>
            </a:r>
            <a:r>
              <a:rPr lang="en-US" sz="1000">
                <a:ea typeface="+mn-lt"/>
                <a:cs typeface="+mn-lt"/>
              </a:rPr>
              <a:t> </a:t>
            </a:r>
            <a:r>
              <a:rPr lang="en-US" sz="1000" err="1">
                <a:ea typeface="+mn-lt"/>
                <a:cs typeface="+mn-lt"/>
              </a:rPr>
              <a:t>kandidaten</a:t>
            </a:r>
            <a:r>
              <a:rPr lang="en-US" sz="1000">
                <a:ea typeface="+mn-lt"/>
                <a:cs typeface="+mn-lt"/>
              </a:rPr>
              <a:t> </a:t>
            </a:r>
            <a:r>
              <a:rPr lang="en-US" sz="1000" err="1">
                <a:ea typeface="+mn-lt"/>
                <a:cs typeface="+mn-lt"/>
              </a:rPr>
              <a:t>hebben</a:t>
            </a:r>
            <a:r>
              <a:rPr lang="en-US" sz="1000">
                <a:ea typeface="+mn-lt"/>
                <a:cs typeface="+mn-lt"/>
              </a:rPr>
              <a:t> </a:t>
            </a:r>
            <a:r>
              <a:rPr lang="en-US" sz="1000" err="1">
                <a:ea typeface="+mn-lt"/>
                <a:cs typeface="+mn-lt"/>
              </a:rPr>
              <a:t>zich</a:t>
            </a:r>
            <a:r>
              <a:rPr lang="en-US" sz="1000">
                <a:ea typeface="+mn-lt"/>
                <a:cs typeface="+mn-lt"/>
              </a:rPr>
              <a:t> al </a:t>
            </a:r>
            <a:r>
              <a:rPr lang="en-US" sz="1000" err="1">
                <a:ea typeface="+mn-lt"/>
                <a:cs typeface="+mn-lt"/>
              </a:rPr>
              <a:t>gemeld</a:t>
            </a:r>
            <a:r>
              <a:rPr lang="en-US" sz="1000">
                <a:ea typeface="+mn-lt"/>
                <a:cs typeface="+mn-lt"/>
              </a:rPr>
              <a:t>, </a:t>
            </a:r>
            <a:r>
              <a:rPr lang="en-US" sz="1000" err="1">
                <a:ea typeface="+mn-lt"/>
                <a:cs typeface="+mn-lt"/>
              </a:rPr>
              <a:t>doet</a:t>
            </a:r>
            <a:r>
              <a:rPr lang="en-US" sz="1000">
                <a:ea typeface="+mn-lt"/>
                <a:cs typeface="+mn-lt"/>
              </a:rPr>
              <a:t> </a:t>
            </a:r>
            <a:r>
              <a:rPr lang="en-US" sz="1000" err="1">
                <a:ea typeface="+mn-lt"/>
                <a:cs typeface="+mn-lt"/>
              </a:rPr>
              <a:t>jouw</a:t>
            </a:r>
            <a:r>
              <a:rPr lang="en-US" sz="1000">
                <a:ea typeface="+mn-lt"/>
                <a:cs typeface="+mn-lt"/>
              </a:rPr>
              <a:t> </a:t>
            </a:r>
            <a:r>
              <a:rPr lang="en-US" sz="1000" err="1">
                <a:ea typeface="+mn-lt"/>
                <a:cs typeface="+mn-lt"/>
              </a:rPr>
              <a:t>huisartsenpraktijk</a:t>
            </a:r>
            <a:r>
              <a:rPr lang="en-US" sz="1000">
                <a:ea typeface="+mn-lt"/>
                <a:cs typeface="+mn-lt"/>
              </a:rPr>
              <a:t> </a:t>
            </a:r>
            <a:r>
              <a:rPr lang="en-US" sz="1000" err="1">
                <a:ea typeface="+mn-lt"/>
                <a:cs typeface="+mn-lt"/>
              </a:rPr>
              <a:t>ook</a:t>
            </a:r>
            <a:r>
              <a:rPr lang="en-US" sz="1000">
                <a:ea typeface="+mn-lt"/>
                <a:cs typeface="+mn-lt"/>
              </a:rPr>
              <a:t> mee? </a:t>
            </a:r>
            <a:endParaRPr lang="en-US" sz="1050">
              <a:ea typeface="+mn-lt"/>
              <a:cs typeface="+mn-lt"/>
            </a:endParaRPr>
          </a:p>
          <a:p>
            <a:endParaRPr lang="en-US" sz="1000">
              <a:ea typeface="+mn-lt"/>
              <a:cs typeface="+mn-lt"/>
            </a:endParaRPr>
          </a:p>
          <a:p>
            <a:r>
              <a:rPr lang="en-US" sz="1000">
                <a:ea typeface="+mn-lt"/>
                <a:cs typeface="+mn-lt"/>
              </a:rPr>
              <a:t>Meer </a:t>
            </a:r>
            <a:r>
              <a:rPr lang="en-US" sz="1000" err="1">
                <a:ea typeface="+mn-lt"/>
                <a:cs typeface="+mn-lt"/>
              </a:rPr>
              <a:t>informatie</a:t>
            </a:r>
            <a:r>
              <a:rPr lang="en-US" sz="1000">
                <a:ea typeface="+mn-lt"/>
                <a:cs typeface="+mn-lt"/>
              </a:rPr>
              <a:t>: neem contact op Christel Wierda via 06-18871295 of cwierda@honk.nu</a:t>
            </a:r>
            <a:br>
              <a:rPr lang="en-US" sz="1000">
                <a:ea typeface="+mn-lt"/>
                <a:cs typeface="+mn-lt"/>
              </a:rPr>
            </a:br>
            <a:r>
              <a:rPr lang="en-US" sz="1000">
                <a:ea typeface="+mn-lt"/>
                <a:cs typeface="+mn-lt"/>
              </a:rPr>
              <a:t> </a:t>
            </a:r>
            <a:br>
              <a:rPr lang="en-US" sz="1050">
                <a:ea typeface="+mn-lt"/>
                <a:cs typeface="+mn-lt"/>
              </a:rPr>
            </a:br>
            <a:endParaRPr lang="en-US" sz="1050">
              <a:ea typeface="+mn-lt"/>
              <a:cs typeface="+mn-lt"/>
            </a:endParaRPr>
          </a:p>
        </p:txBody>
      </p:sp>
      <p:pic>
        <p:nvPicPr>
          <p:cNvPr id="2" name="Afbeelding 1">
            <a:extLst>
              <a:ext uri="{FF2B5EF4-FFF2-40B4-BE49-F238E27FC236}">
                <a16:creationId xmlns:a16="http://schemas.microsoft.com/office/drawing/2014/main" id="{5D536CAA-E660-C25D-8BE6-72FD9E14C7BD}"/>
              </a:ext>
            </a:extLst>
          </p:cNvPr>
          <p:cNvPicPr>
            <a:picLocks noChangeAspect="1"/>
          </p:cNvPicPr>
          <p:nvPr/>
        </p:nvPicPr>
        <p:blipFill>
          <a:blip r:embed="rId2"/>
          <a:stretch>
            <a:fillRect/>
          </a:stretch>
        </p:blipFill>
        <p:spPr>
          <a:xfrm>
            <a:off x="7218074" y="1221688"/>
            <a:ext cx="4309265" cy="4955275"/>
          </a:xfrm>
          <a:prstGeom prst="rect">
            <a:avLst/>
          </a:prstGeom>
        </p:spPr>
      </p:pic>
    </p:spTree>
    <p:extLst>
      <p:ext uri="{BB962C8B-B14F-4D97-AF65-F5344CB8AC3E}">
        <p14:creationId xmlns:p14="http://schemas.microsoft.com/office/powerpoint/2010/main" val="3342654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9B275B-FE18-37B8-2AC7-CE0CBC15B3E0}"/>
              </a:ext>
            </a:extLst>
          </p:cNvPr>
          <p:cNvSpPr>
            <a:spLocks noGrp="1"/>
          </p:cNvSpPr>
          <p:nvPr>
            <p:ph type="title"/>
          </p:nvPr>
        </p:nvSpPr>
        <p:spPr/>
        <p:txBody>
          <a:bodyPr/>
          <a:lstStyle/>
          <a:p>
            <a:r>
              <a:rPr lang="nl-NL"/>
              <a:t>Aanleiding projectaanvraag</a:t>
            </a:r>
          </a:p>
        </p:txBody>
      </p:sp>
      <p:sp>
        <p:nvSpPr>
          <p:cNvPr id="3" name="Tijdelijke aanduiding voor inhoud 2">
            <a:extLst>
              <a:ext uri="{FF2B5EF4-FFF2-40B4-BE49-F238E27FC236}">
                <a16:creationId xmlns:a16="http://schemas.microsoft.com/office/drawing/2014/main" id="{C927A9A3-7B47-A148-99AE-D559A1F518D4}"/>
              </a:ext>
            </a:extLst>
          </p:cNvPr>
          <p:cNvSpPr>
            <a:spLocks noGrp="1"/>
          </p:cNvSpPr>
          <p:nvPr>
            <p:ph idx="1"/>
          </p:nvPr>
        </p:nvSpPr>
        <p:spPr/>
        <p:txBody>
          <a:bodyPr/>
          <a:lstStyle/>
          <a:p>
            <a:pPr marL="342900" lvl="0" indent="-342900" fontAlgn="base">
              <a:buFont typeface="Symbol" panose="05050102010706020507" pitchFamily="18" charset="2"/>
              <a:buChar char=""/>
            </a:pPr>
            <a:r>
              <a:rPr lang="nl-NL" sz="1800">
                <a:effectLst/>
                <a:latin typeface="Calibri" panose="020F0502020204030204" pitchFamily="34" charset="0"/>
                <a:ea typeface="Times New Roman" panose="02020603050405020304" pitchFamily="18" charset="0"/>
              </a:rPr>
              <a:t>Steeds meer huisartsenpraktijken hebben </a:t>
            </a:r>
            <a:r>
              <a:rPr lang="nl-NL" sz="1800" b="1">
                <a:effectLst/>
                <a:latin typeface="Calibri" panose="020F0502020204030204" pitchFamily="34" charset="0"/>
                <a:ea typeface="Times New Roman" panose="02020603050405020304" pitchFamily="18" charset="0"/>
              </a:rPr>
              <a:t>openstaande vacatures </a:t>
            </a:r>
            <a:r>
              <a:rPr lang="nl-NL" sz="1800">
                <a:effectLst/>
                <a:latin typeface="Calibri" panose="020F0502020204030204" pitchFamily="34" charset="0"/>
                <a:ea typeface="Times New Roman" panose="02020603050405020304" pitchFamily="18" charset="0"/>
              </a:rPr>
              <a:t>voor doktersassistentes. ​</a:t>
            </a:r>
            <a:endParaRPr lang="nl-NL" sz="1800">
              <a:effectLst/>
              <a:latin typeface="Times New Roman" panose="02020603050405020304" pitchFamily="18" charset="0"/>
              <a:ea typeface="Times New Roman" panose="02020603050405020304" pitchFamily="18" charset="0"/>
            </a:endParaRPr>
          </a:p>
          <a:p>
            <a:pPr marL="342900" lvl="0" indent="-342900" fontAlgn="base">
              <a:buFont typeface="Symbol" panose="05050102010706020507" pitchFamily="18" charset="2"/>
              <a:buChar char=""/>
            </a:pPr>
            <a:r>
              <a:rPr lang="nl-NL" sz="1800">
                <a:effectLst/>
                <a:latin typeface="Calibri" panose="020F0502020204030204" pitchFamily="34" charset="0"/>
                <a:ea typeface="Times New Roman" panose="02020603050405020304" pitchFamily="18" charset="0"/>
              </a:rPr>
              <a:t>In de regio zijn </a:t>
            </a:r>
            <a:r>
              <a:rPr lang="nl-NL" sz="1800" b="1">
                <a:effectLst/>
                <a:latin typeface="Calibri" panose="020F0502020204030204" pitchFamily="34" charset="0"/>
                <a:ea typeface="Times New Roman" panose="02020603050405020304" pitchFamily="18" charset="0"/>
              </a:rPr>
              <a:t>te weinig stageplaatsen </a:t>
            </a:r>
            <a:r>
              <a:rPr lang="nl-NL" sz="1800">
                <a:effectLst/>
                <a:latin typeface="Calibri" panose="020F0502020204030204" pitchFamily="34" charset="0"/>
                <a:ea typeface="Times New Roman" panose="02020603050405020304" pitchFamily="18" charset="0"/>
              </a:rPr>
              <a:t>waardoor de instroom bij de opleidingen beperkt is.​</a:t>
            </a:r>
            <a:endParaRPr lang="nl-NL" sz="1800">
              <a:effectLst/>
              <a:latin typeface="Times New Roman" panose="02020603050405020304" pitchFamily="18" charset="0"/>
              <a:ea typeface="Times New Roman" panose="02020603050405020304" pitchFamily="18" charset="0"/>
            </a:endParaRPr>
          </a:p>
          <a:p>
            <a:pPr marL="342900" lvl="0" indent="-342900" fontAlgn="base">
              <a:buFont typeface="Symbol" panose="05050102010706020507" pitchFamily="18" charset="2"/>
              <a:buChar char=""/>
            </a:pPr>
            <a:r>
              <a:rPr lang="nl-NL" sz="1800">
                <a:effectLst/>
                <a:latin typeface="Calibri" panose="020F0502020204030204" pitchFamily="34" charset="0"/>
                <a:ea typeface="Times New Roman" panose="02020603050405020304" pitchFamily="18" charset="0"/>
              </a:rPr>
              <a:t>Het aantal zij-instromers neemt landelijke toe, maar in de regio Noord Kennemerland is dat nog beperkt. Het aandeel zij-instromers en herintreders is in de afgelopen jaren twee keer zoveel geworden. 51% van het personeel dat in 2019 instroomden werkten daarvoor niet in de sector Zorg en Welzijn. Ook is er in 2019 een stijging van ongeveer 21,5% te zien t.o.v. 2016 in het aantal personen dat een opleiding volgen in deze sector (</a:t>
            </a:r>
            <a:r>
              <a:rPr lang="nl-NL" sz="1800" err="1">
                <a:effectLst/>
                <a:latin typeface="Calibri" panose="020F0502020204030204" pitchFamily="34" charset="0"/>
                <a:ea typeface="Times New Roman" panose="02020603050405020304" pitchFamily="18" charset="0"/>
              </a:rPr>
              <a:t>Sigra</a:t>
            </a:r>
            <a:r>
              <a:rPr lang="nl-NL" sz="1800">
                <a:effectLst/>
                <a:latin typeface="Calibri" panose="020F0502020204030204" pitchFamily="34" charset="0"/>
                <a:ea typeface="Times New Roman" panose="02020603050405020304" pitchFamily="18" charset="0"/>
              </a:rPr>
              <a:t>, 2020).</a:t>
            </a:r>
            <a:endParaRPr lang="nl-NL" sz="1800">
              <a:effectLst/>
              <a:latin typeface="Times New Roman" panose="02020603050405020304" pitchFamily="18" charset="0"/>
              <a:ea typeface="Times New Roman" panose="02020603050405020304" pitchFamily="18" charset="0"/>
            </a:endParaRPr>
          </a:p>
          <a:p>
            <a:pPr marL="0" indent="0">
              <a:buNone/>
            </a:pPr>
            <a:endParaRPr lang="nl-NL"/>
          </a:p>
        </p:txBody>
      </p:sp>
      <p:sp>
        <p:nvSpPr>
          <p:cNvPr id="4" name="Tijdelijke aanduiding voor dianummer 3">
            <a:extLst>
              <a:ext uri="{FF2B5EF4-FFF2-40B4-BE49-F238E27FC236}">
                <a16:creationId xmlns:a16="http://schemas.microsoft.com/office/drawing/2014/main" id="{882D67AD-634A-73DF-D48B-2DE0DD067280}"/>
              </a:ext>
            </a:extLst>
          </p:cNvPr>
          <p:cNvSpPr>
            <a:spLocks noGrp="1"/>
          </p:cNvSpPr>
          <p:nvPr>
            <p:ph type="sldNum" sz="quarter" idx="12"/>
          </p:nvPr>
        </p:nvSpPr>
        <p:spPr/>
        <p:txBody>
          <a:bodyPr/>
          <a:lstStyle/>
          <a:p>
            <a:fld id="{C7667BEC-0511-4721-880C-282B0BD3357A}" type="slidenum">
              <a:rPr lang="nl-NL" smtClean="0"/>
              <a:t>2</a:t>
            </a:fld>
            <a:endParaRPr lang="nl-NL"/>
          </a:p>
        </p:txBody>
      </p:sp>
    </p:spTree>
    <p:extLst>
      <p:ext uri="{BB962C8B-B14F-4D97-AF65-F5344CB8AC3E}">
        <p14:creationId xmlns:p14="http://schemas.microsoft.com/office/powerpoint/2010/main" val="3177096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0C7952-3577-2CF5-7AF4-E313FC7F8821}"/>
              </a:ext>
            </a:extLst>
          </p:cNvPr>
          <p:cNvSpPr>
            <a:spLocks noGrp="1"/>
          </p:cNvSpPr>
          <p:nvPr>
            <p:ph type="title"/>
          </p:nvPr>
        </p:nvSpPr>
        <p:spPr/>
        <p:txBody>
          <a:bodyPr/>
          <a:lstStyle/>
          <a:p>
            <a:r>
              <a:rPr lang="nl-NL"/>
              <a:t>Gekozen oplossingsrichting</a:t>
            </a:r>
          </a:p>
        </p:txBody>
      </p:sp>
      <p:sp>
        <p:nvSpPr>
          <p:cNvPr id="3" name="Tijdelijke aanduiding voor inhoud 2">
            <a:extLst>
              <a:ext uri="{FF2B5EF4-FFF2-40B4-BE49-F238E27FC236}">
                <a16:creationId xmlns:a16="http://schemas.microsoft.com/office/drawing/2014/main" id="{23A756A4-B0B4-1899-4F15-53A000983584}"/>
              </a:ext>
            </a:extLst>
          </p:cNvPr>
          <p:cNvSpPr>
            <a:spLocks noGrp="1"/>
          </p:cNvSpPr>
          <p:nvPr>
            <p:ph idx="1"/>
          </p:nvPr>
        </p:nvSpPr>
        <p:spPr/>
        <p:txBody>
          <a:bodyPr/>
          <a:lstStyle/>
          <a:p>
            <a:pPr fontAlgn="base"/>
            <a:r>
              <a:rPr lang="nl-NL" sz="1800">
                <a:effectLst/>
                <a:latin typeface="Calibri" panose="020F0502020204030204" pitchFamily="34" charset="0"/>
                <a:ea typeface="Times New Roman" panose="02020603050405020304" pitchFamily="18" charset="0"/>
              </a:rPr>
              <a:t>HONK gaat i.s.m. met de regionale </a:t>
            </a:r>
            <a:r>
              <a:rPr lang="nl-NL" sz="1800" err="1">
                <a:effectLst/>
                <a:latin typeface="Calibri" panose="020F0502020204030204" pitchFamily="34" charset="0"/>
                <a:ea typeface="Times New Roman" panose="02020603050405020304" pitchFamily="18" charset="0"/>
              </a:rPr>
              <a:t>ROC’s</a:t>
            </a:r>
            <a:r>
              <a:rPr lang="nl-NL" sz="1800">
                <a:effectLst/>
                <a:latin typeface="Calibri" panose="020F0502020204030204" pitchFamily="34" charset="0"/>
                <a:ea typeface="Times New Roman" panose="02020603050405020304" pitchFamily="18" charset="0"/>
              </a:rPr>
              <a:t>  een </a:t>
            </a:r>
            <a:r>
              <a:rPr lang="nl-NL" sz="1800" b="1">
                <a:effectLst/>
                <a:latin typeface="Calibri" panose="020F0502020204030204" pitchFamily="34" charset="0"/>
                <a:ea typeface="Times New Roman" panose="02020603050405020304" pitchFamily="18" charset="0"/>
              </a:rPr>
              <a:t>regionaal werkleertraject</a:t>
            </a:r>
            <a:r>
              <a:rPr lang="nl-NL" sz="1800">
                <a:effectLst/>
                <a:latin typeface="Calibri" panose="020F0502020204030204" pitchFamily="34" charset="0"/>
                <a:ea typeface="Times New Roman" panose="02020603050405020304" pitchFamily="18" charset="0"/>
              </a:rPr>
              <a:t> incl. introductieprogramma met simulatieleren ontwikkelen voor zowel de huisartsenpraktijken als de huisartsenpost. Hiervoor wordt o.a. een coördinator en meer arbeidsmarktcommunicatie ingezet. Hiermee worden initiatieven uit andere regio’s integraal toegepast &amp; een lokale vertaling gemaakt van onderdelen van ‘mijn baan in de praktijk’. Dit leidt tot inzet van meer leerwerkplekken waarbij bij de </a:t>
            </a:r>
            <a:r>
              <a:rPr lang="nl-NL" sz="1800" err="1">
                <a:effectLst/>
                <a:latin typeface="Calibri" panose="020F0502020204030204" pitchFamily="34" charset="0"/>
                <a:ea typeface="Times New Roman" panose="02020603050405020304" pitchFamily="18" charset="0"/>
              </a:rPr>
              <a:t>dagpraktijken</a:t>
            </a:r>
            <a:r>
              <a:rPr lang="nl-NL" sz="1800">
                <a:effectLst/>
                <a:latin typeface="Calibri" panose="020F0502020204030204" pitchFamily="34" charset="0"/>
                <a:ea typeface="Times New Roman" panose="02020603050405020304" pitchFamily="18" charset="0"/>
              </a:rPr>
              <a:t> en de huisartsenpost. </a:t>
            </a:r>
            <a:endParaRPr lang="nl-NL" sz="1800">
              <a:effectLst/>
              <a:latin typeface="Times New Roman" panose="02020603050405020304" pitchFamily="18" charset="0"/>
              <a:ea typeface="Times New Roman" panose="02020603050405020304" pitchFamily="18" charset="0"/>
            </a:endParaRPr>
          </a:p>
          <a:p>
            <a:pPr fontAlgn="base"/>
            <a:r>
              <a:rPr lang="nl-NL" sz="1800">
                <a:effectLst/>
                <a:latin typeface="Calibri" panose="020F0502020204030204" pitchFamily="34" charset="0"/>
                <a:ea typeface="Times New Roman" panose="02020603050405020304" pitchFamily="18" charset="0"/>
              </a:rPr>
              <a:t>De </a:t>
            </a:r>
            <a:r>
              <a:rPr lang="nl-NL" sz="1800" b="1">
                <a:effectLst/>
                <a:latin typeface="Calibri" panose="020F0502020204030204" pitchFamily="34" charset="0"/>
                <a:ea typeface="Times New Roman" panose="02020603050405020304" pitchFamily="18" charset="0"/>
              </a:rPr>
              <a:t>BBL-opleidingsmogelijkheden</a:t>
            </a:r>
            <a:r>
              <a:rPr lang="nl-NL" sz="1800">
                <a:effectLst/>
                <a:latin typeface="Calibri" panose="020F0502020204030204" pitchFamily="34" charset="0"/>
                <a:ea typeface="Times New Roman" panose="02020603050405020304" pitchFamily="18" charset="0"/>
              </a:rPr>
              <a:t> kunnen beter worden benut, daarmee kunnen doktersassistentes met meer werk- en levenservaring gemakkelijker en sneller worden ingezet (gemiddelde leeftijd 40 jaar, bron: SSFH).​</a:t>
            </a:r>
            <a:endParaRPr lang="nl-NL" sz="1800">
              <a:effectLst/>
              <a:latin typeface="Times New Roman" panose="02020603050405020304" pitchFamily="18" charset="0"/>
              <a:ea typeface="Times New Roman" panose="02020603050405020304" pitchFamily="18" charset="0"/>
            </a:endParaRPr>
          </a:p>
          <a:p>
            <a:r>
              <a:rPr lang="nl-NL" sz="1800">
                <a:effectLst/>
                <a:latin typeface="Calibri" panose="020F0502020204030204" pitchFamily="34" charset="0"/>
                <a:ea typeface="Calibri" panose="020F0502020204030204" pitchFamily="34" charset="0"/>
              </a:rPr>
              <a:t>Goede voorbereiding is het halve werk. Kwaliteits- en tijdswinst is te halen door een </a:t>
            </a:r>
            <a:r>
              <a:rPr lang="nl-NL" sz="1800" b="1">
                <a:effectLst/>
                <a:latin typeface="Calibri" panose="020F0502020204030204" pitchFamily="34" charset="0"/>
                <a:ea typeface="Calibri" panose="020F0502020204030204" pitchFamily="34" charset="0"/>
              </a:rPr>
              <a:t>regionale coördinatie van stages/werk-leerplekken voor doktersassistentes </a:t>
            </a:r>
            <a:r>
              <a:rPr lang="nl-NL" sz="1800">
                <a:effectLst/>
                <a:latin typeface="Calibri" panose="020F0502020204030204" pitchFamily="34" charset="0"/>
                <a:ea typeface="Calibri" panose="020F0502020204030204" pitchFamily="34" charset="0"/>
              </a:rPr>
              <a:t>met toepassing van de tips </a:t>
            </a:r>
            <a:r>
              <a:rPr lang="nl-NL" sz="1800" u="sng">
                <a:solidFill>
                  <a:srgbClr val="7DBEC8"/>
                </a:solidFill>
                <a:effectLst/>
                <a:latin typeface="Calibri" panose="020F0502020204030204" pitchFamily="34" charset="0"/>
                <a:ea typeface="Calibri" panose="020F0502020204030204" pitchFamily="34" charset="0"/>
                <a:cs typeface="Calibri" panose="020F0502020204030204" pitchFamily="34" charset="0"/>
                <a:hlinkClick r:id="rId2"/>
              </a:rPr>
              <a:t>www.ssfh.nl/maakruimtevoordestagiair</a:t>
            </a:r>
            <a:r>
              <a:rPr lang="nl-NL" sz="1800">
                <a:effectLst/>
                <a:latin typeface="Calibri" panose="020F0502020204030204" pitchFamily="34" charset="0"/>
                <a:ea typeface="Calibri" panose="020F0502020204030204" pitchFamily="34" charset="0"/>
              </a:rPr>
              <a:t>.</a:t>
            </a:r>
            <a:endParaRPr lang="nl-NL"/>
          </a:p>
        </p:txBody>
      </p:sp>
      <p:sp>
        <p:nvSpPr>
          <p:cNvPr id="4" name="Tijdelijke aanduiding voor dianummer 3">
            <a:extLst>
              <a:ext uri="{FF2B5EF4-FFF2-40B4-BE49-F238E27FC236}">
                <a16:creationId xmlns:a16="http://schemas.microsoft.com/office/drawing/2014/main" id="{026550C8-2FB9-2963-2B51-E04EEE097A69}"/>
              </a:ext>
            </a:extLst>
          </p:cNvPr>
          <p:cNvSpPr>
            <a:spLocks noGrp="1"/>
          </p:cNvSpPr>
          <p:nvPr>
            <p:ph type="sldNum" sz="quarter" idx="12"/>
          </p:nvPr>
        </p:nvSpPr>
        <p:spPr/>
        <p:txBody>
          <a:bodyPr/>
          <a:lstStyle/>
          <a:p>
            <a:fld id="{C7667BEC-0511-4721-880C-282B0BD3357A}" type="slidenum">
              <a:rPr lang="nl-NL" smtClean="0"/>
              <a:t>3</a:t>
            </a:fld>
            <a:endParaRPr lang="nl-NL"/>
          </a:p>
        </p:txBody>
      </p:sp>
      <p:sp>
        <p:nvSpPr>
          <p:cNvPr id="5" name="Rectangle 2">
            <a:extLst>
              <a:ext uri="{FF2B5EF4-FFF2-40B4-BE49-F238E27FC236}">
                <a16:creationId xmlns:a16="http://schemas.microsoft.com/office/drawing/2014/main" id="{5DD1563E-5911-6936-DDEA-1340B214F303}"/>
              </a:ext>
            </a:extLst>
          </p:cNvPr>
          <p:cNvSpPr>
            <a:spLocks noChangeArrowheads="1"/>
          </p:cNvSpPr>
          <p:nvPr/>
        </p:nvSpPr>
        <p:spPr bwMode="auto">
          <a:xfrm>
            <a:off x="6167961" y="404125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b="1"/>
          </a:p>
        </p:txBody>
      </p:sp>
      <p:pic>
        <p:nvPicPr>
          <p:cNvPr id="8" name="Afbeelding 7">
            <a:extLst>
              <a:ext uri="{FF2B5EF4-FFF2-40B4-BE49-F238E27FC236}">
                <a16:creationId xmlns:a16="http://schemas.microsoft.com/office/drawing/2014/main" id="{4FA50E3E-480A-B466-704E-C47751392B44}"/>
              </a:ext>
            </a:extLst>
          </p:cNvPr>
          <p:cNvPicPr>
            <a:picLocks noChangeAspect="1"/>
          </p:cNvPicPr>
          <p:nvPr/>
        </p:nvPicPr>
        <p:blipFill>
          <a:blip r:embed="rId3"/>
          <a:stretch>
            <a:fillRect/>
          </a:stretch>
        </p:blipFill>
        <p:spPr>
          <a:xfrm>
            <a:off x="5787957" y="4369345"/>
            <a:ext cx="6037148" cy="2352136"/>
          </a:xfrm>
          <a:prstGeom prst="rect">
            <a:avLst/>
          </a:prstGeom>
        </p:spPr>
      </p:pic>
    </p:spTree>
    <p:extLst>
      <p:ext uri="{BB962C8B-B14F-4D97-AF65-F5344CB8AC3E}">
        <p14:creationId xmlns:p14="http://schemas.microsoft.com/office/powerpoint/2010/main" val="1216824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7D7F30-A04F-C560-12C9-A4A692C75E60}"/>
              </a:ext>
            </a:extLst>
          </p:cNvPr>
          <p:cNvSpPr>
            <a:spLocks noGrp="1"/>
          </p:cNvSpPr>
          <p:nvPr>
            <p:ph type="title"/>
          </p:nvPr>
        </p:nvSpPr>
        <p:spPr/>
        <p:txBody>
          <a:bodyPr/>
          <a:lstStyle/>
          <a:p>
            <a:r>
              <a:rPr lang="nl-NL"/>
              <a:t>De uit te voeren activiteiten</a:t>
            </a:r>
          </a:p>
        </p:txBody>
      </p:sp>
      <p:sp>
        <p:nvSpPr>
          <p:cNvPr id="4" name="Tijdelijke aanduiding voor dianummer 3">
            <a:extLst>
              <a:ext uri="{FF2B5EF4-FFF2-40B4-BE49-F238E27FC236}">
                <a16:creationId xmlns:a16="http://schemas.microsoft.com/office/drawing/2014/main" id="{3D630804-D08D-E7FF-8E29-86C2CBF0EBB6}"/>
              </a:ext>
            </a:extLst>
          </p:cNvPr>
          <p:cNvSpPr>
            <a:spLocks noGrp="1"/>
          </p:cNvSpPr>
          <p:nvPr>
            <p:ph type="sldNum" sz="quarter" idx="12"/>
          </p:nvPr>
        </p:nvSpPr>
        <p:spPr/>
        <p:txBody>
          <a:bodyPr/>
          <a:lstStyle/>
          <a:p>
            <a:fld id="{C7667BEC-0511-4721-880C-282B0BD3357A}" type="slidenum">
              <a:rPr lang="nl-NL" smtClean="0"/>
              <a:t>4</a:t>
            </a:fld>
            <a:endParaRPr lang="nl-NL"/>
          </a:p>
        </p:txBody>
      </p:sp>
      <p:sp>
        <p:nvSpPr>
          <p:cNvPr id="5" name="Rectangle 2">
            <a:extLst>
              <a:ext uri="{FF2B5EF4-FFF2-40B4-BE49-F238E27FC236}">
                <a16:creationId xmlns:a16="http://schemas.microsoft.com/office/drawing/2014/main" id="{165D814B-170B-5BC2-0CF8-EAE1E9593158}"/>
              </a:ext>
            </a:extLst>
          </p:cNvPr>
          <p:cNvSpPr>
            <a:spLocks noChangeArrowheads="1"/>
          </p:cNvSpPr>
          <p:nvPr/>
        </p:nvSpPr>
        <p:spPr bwMode="auto">
          <a:xfrm>
            <a:off x="463685" y="1196893"/>
            <a:ext cx="11264629" cy="5539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914400" algn="l"/>
              </a:tabLst>
              <a:defRPr>
                <a:solidFill>
                  <a:schemeClr val="tx1"/>
                </a:solidFill>
                <a:latin typeface="Arial" panose="020B0604020202020204" pitchFamily="34" charset="0"/>
              </a:defRPr>
            </a:lvl1pPr>
            <a:lvl2pPr eaLnBrk="0" fontAlgn="base" hangingPunct="0">
              <a:spcBef>
                <a:spcPct val="0"/>
              </a:spcBef>
              <a:spcAft>
                <a:spcPct val="0"/>
              </a:spcAft>
              <a:tabLst>
                <a:tab pos="914400" algn="l"/>
              </a:tabLst>
              <a:defRPr>
                <a:solidFill>
                  <a:schemeClr val="tx1"/>
                </a:solidFill>
                <a:latin typeface="Arial" panose="020B0604020202020204" pitchFamily="34" charset="0"/>
              </a:defRPr>
            </a:lvl2pPr>
            <a:lvl3pPr eaLnBrk="0" fontAlgn="base" hangingPunct="0">
              <a:spcBef>
                <a:spcPct val="0"/>
              </a:spcBef>
              <a:spcAft>
                <a:spcPct val="0"/>
              </a:spcAft>
              <a:tabLst>
                <a:tab pos="914400" algn="l"/>
              </a:tabLst>
              <a:defRPr>
                <a:solidFill>
                  <a:schemeClr val="tx1"/>
                </a:solidFill>
                <a:latin typeface="Arial" panose="020B0604020202020204" pitchFamily="34" charset="0"/>
              </a:defRPr>
            </a:lvl3pPr>
            <a:lvl4pPr eaLnBrk="0" fontAlgn="base" hangingPunct="0">
              <a:spcBef>
                <a:spcPct val="0"/>
              </a:spcBef>
              <a:spcAft>
                <a:spcPct val="0"/>
              </a:spcAft>
              <a:tabLst>
                <a:tab pos="914400" algn="l"/>
              </a:tabLst>
              <a:defRPr>
                <a:solidFill>
                  <a:schemeClr val="tx1"/>
                </a:solidFill>
                <a:latin typeface="Arial" panose="020B0604020202020204" pitchFamily="34" charset="0"/>
              </a:defRPr>
            </a:lvl4pPr>
            <a:lvl5pPr eaLnBrk="0" fontAlgn="base" hangingPunct="0">
              <a:spcBef>
                <a:spcPct val="0"/>
              </a:spcBef>
              <a:spcAft>
                <a:spcPct val="0"/>
              </a:spcAft>
              <a:tabLst>
                <a:tab pos="914400" algn="l"/>
              </a:tabLst>
              <a:defRPr>
                <a:solidFill>
                  <a:schemeClr val="tx1"/>
                </a:solidFill>
                <a:latin typeface="Arial" panose="020B0604020202020204" pitchFamily="34" charset="0"/>
              </a:defRPr>
            </a:lvl5pPr>
            <a:lvl6pPr eaLnBrk="0" fontAlgn="base" hangingPunct="0">
              <a:spcBef>
                <a:spcPct val="0"/>
              </a:spcBef>
              <a:spcAft>
                <a:spcPct val="0"/>
              </a:spcAft>
              <a:tabLst>
                <a:tab pos="914400" algn="l"/>
              </a:tabLst>
              <a:defRPr>
                <a:solidFill>
                  <a:schemeClr val="tx1"/>
                </a:solidFill>
                <a:latin typeface="Arial" panose="020B0604020202020204" pitchFamily="34" charset="0"/>
              </a:defRPr>
            </a:lvl6pPr>
            <a:lvl7pPr eaLnBrk="0" fontAlgn="base" hangingPunct="0">
              <a:spcBef>
                <a:spcPct val="0"/>
              </a:spcBef>
              <a:spcAft>
                <a:spcPct val="0"/>
              </a:spcAft>
              <a:tabLst>
                <a:tab pos="914400" algn="l"/>
              </a:tabLst>
              <a:defRPr>
                <a:solidFill>
                  <a:schemeClr val="tx1"/>
                </a:solidFill>
                <a:latin typeface="Arial" panose="020B0604020202020204" pitchFamily="34" charset="0"/>
              </a:defRPr>
            </a:lvl7pPr>
            <a:lvl8pPr eaLnBrk="0" fontAlgn="base" hangingPunct="0">
              <a:spcBef>
                <a:spcPct val="0"/>
              </a:spcBef>
              <a:spcAft>
                <a:spcPct val="0"/>
              </a:spcAft>
              <a:tabLst>
                <a:tab pos="914400" algn="l"/>
              </a:tabLst>
              <a:defRPr>
                <a:solidFill>
                  <a:schemeClr val="tx1"/>
                </a:solidFill>
                <a:latin typeface="Arial" panose="020B0604020202020204" pitchFamily="34" charset="0"/>
              </a:defRPr>
            </a:lvl8pPr>
            <a:lvl9pPr eaLnBrk="0" fontAlgn="base" hangingPunct="0">
              <a:spcBef>
                <a:spcPct val="0"/>
              </a:spcBef>
              <a:spcAft>
                <a:spcPct val="0"/>
              </a:spcAft>
              <a:tabLst>
                <a:tab pos="9144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tab pos="914400" algn="l"/>
              </a:tabLst>
            </a:pPr>
            <a:r>
              <a:rPr kumimoji="0" lang="en-US" altLang="nl-NL" sz="1400" b="1" i="0" u="none" strike="noStrike" cap="none" normalizeH="0" baseline="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Aantal</a:t>
            </a:r>
            <a:r>
              <a:rPr kumimoji="0" lang="en-US" altLang="nl-NL" sz="14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nl-NL" sz="1400" b="1" i="0" u="none" strike="noStrike" cap="none" normalizeH="0" baseline="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werk-leerplekken</a:t>
            </a:r>
            <a:r>
              <a:rPr kumimoji="0" lang="en-US" altLang="nl-NL" sz="14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nl-NL" sz="1400" b="1" i="0" u="none" strike="noStrike" cap="none" normalizeH="0" baseline="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vergroten</a:t>
            </a:r>
            <a:endParaRPr kumimoji="0" lang="nl-NL" altLang="nl-NL" sz="1400" b="0" i="0" u="none" strike="noStrike" cap="none" normalizeH="0" baseline="0">
              <a:ln>
                <a:noFill/>
              </a:ln>
              <a:solidFill>
                <a:schemeClr val="tx1"/>
              </a:solidFill>
              <a:effectLst/>
            </a:endParaRPr>
          </a:p>
          <a:p>
            <a:pPr marL="742950" marR="0" lvl="1"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tab pos="914400" algn="l"/>
              </a:tabLst>
            </a:pPr>
            <a:r>
              <a:rPr kumimoji="0" lang="nl-NL" altLang="nl-NL" sz="1400" b="0" i="0" u="none" strike="noStrike" cap="none" normalizeH="0" baseline="0">
                <a:ln>
                  <a:noFill/>
                </a:ln>
                <a:solidFill>
                  <a:schemeClr val="accent3">
                    <a:lumMod val="75000"/>
                  </a:schemeClr>
                </a:solidFill>
                <a:effectLst/>
                <a:latin typeface="Calibri" panose="020F0502020204030204" pitchFamily="34" charset="0"/>
                <a:ea typeface="Calibri" panose="020F0502020204030204" pitchFamily="34" charset="0"/>
                <a:cs typeface="Times New Roman" panose="02020603050405020304" pitchFamily="18" charset="0"/>
              </a:rPr>
              <a:t>Q1-Q2 Inventarisatie stage en werkleerplekken 2022/2023 BBL/BOL. </a:t>
            </a:r>
            <a:endParaRPr kumimoji="0" lang="nl-NL" altLang="nl-NL" sz="1400" b="0" i="0" u="none" strike="noStrike" cap="none" normalizeH="0" baseline="0">
              <a:ln>
                <a:noFill/>
              </a:ln>
              <a:solidFill>
                <a:schemeClr val="accent3">
                  <a:lumMod val="75000"/>
                </a:schemeClr>
              </a:solidFill>
              <a:effectLst/>
            </a:endParaRPr>
          </a:p>
          <a:p>
            <a:pPr marL="742950" marR="0" lvl="1"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tab pos="914400" algn="l"/>
              </a:tabLst>
            </a:pPr>
            <a:r>
              <a:rPr kumimoji="0" lang="nl-NL" altLang="nl-NL" sz="1400" b="0" i="0" u="none" strike="noStrike" cap="none" normalizeH="0" baseline="0">
                <a:ln>
                  <a:noFill/>
                </a:ln>
                <a:solidFill>
                  <a:schemeClr val="accent3">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Arbeidsmarkt prognose, uitstroom en tekorten komende jaren in beeld brengen.</a:t>
            </a:r>
            <a:endParaRPr kumimoji="0" lang="nl-NL" altLang="nl-NL" sz="1400" b="0" i="0" u="none" strike="noStrike" cap="none" normalizeH="0" baseline="0">
              <a:ln>
                <a:noFill/>
              </a:ln>
              <a:solidFill>
                <a:schemeClr val="accent3">
                  <a:lumMod val="75000"/>
                </a:schemeClr>
              </a:solidFill>
              <a:effectLst/>
            </a:endParaRPr>
          </a:p>
          <a:p>
            <a:pPr marL="742950" marR="0" lvl="1"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tab pos="914400" algn="l"/>
              </a:tabLst>
            </a:pPr>
            <a:r>
              <a:rPr kumimoji="0" lang="nl-NL" altLang="nl-NL" sz="1400" b="0" i="0" u="none" strike="noStrike" cap="none" normalizeH="0" baseline="0">
                <a:ln>
                  <a:noFill/>
                </a:ln>
                <a:solidFill>
                  <a:schemeClr val="accent3">
                    <a:lumMod val="75000"/>
                  </a:schemeClr>
                </a:solidFill>
                <a:effectLst/>
                <a:latin typeface="Calibri" panose="020F0502020204030204" pitchFamily="34" charset="0"/>
                <a:ea typeface="Calibri" panose="020F0502020204030204" pitchFamily="34" charset="0"/>
                <a:cs typeface="Times New Roman" panose="02020603050405020304" pitchFamily="18" charset="0"/>
              </a:rPr>
              <a:t>Terugkoppeling d</a:t>
            </a:r>
            <a:r>
              <a:rPr lang="nl-NL" altLang="nl-NL" sz="1400">
                <a:solidFill>
                  <a:schemeClr val="accent3">
                    <a:lumMod val="75000"/>
                  </a:schemeClr>
                </a:solidFill>
                <a:latin typeface="Calibri" panose="020F0502020204030204" pitchFamily="34" charset="0"/>
                <a:cs typeface="Times New Roman" panose="02020603050405020304" pitchFamily="18" charset="0"/>
              </a:rPr>
              <a:t>.m.v. </a:t>
            </a:r>
            <a:r>
              <a:rPr lang="nl-NL" altLang="nl-NL" sz="1400" err="1">
                <a:solidFill>
                  <a:schemeClr val="accent3">
                    <a:lumMod val="75000"/>
                  </a:schemeClr>
                </a:solidFill>
                <a:latin typeface="Calibri" panose="020F0502020204030204" pitchFamily="34" charset="0"/>
                <a:cs typeface="Times New Roman" panose="02020603050405020304" pitchFamily="18" charset="0"/>
              </a:rPr>
              <a:t>factsheet</a:t>
            </a:r>
            <a:r>
              <a:rPr lang="nl-NL" altLang="nl-NL" sz="1400">
                <a:solidFill>
                  <a:schemeClr val="accent3">
                    <a:lumMod val="75000"/>
                  </a:schemeClr>
                </a:solidFill>
                <a:latin typeface="Calibri" panose="020F0502020204030204" pitchFamily="34" charset="0"/>
                <a:cs typeface="Times New Roman" panose="02020603050405020304" pitchFamily="18" charset="0"/>
              </a:rPr>
              <a:t> aan managers en ALV.</a:t>
            </a:r>
          </a:p>
          <a:p>
            <a:pPr marL="742950" marR="0" lvl="1"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tab pos="914400" algn="l"/>
              </a:tabLst>
            </a:pPr>
            <a:r>
              <a:rPr lang="nl-NL" altLang="nl-NL" sz="1400">
                <a:solidFill>
                  <a:schemeClr val="accent3">
                    <a:lumMod val="75000"/>
                  </a:schemeClr>
                </a:solidFill>
                <a:latin typeface="Calibri" panose="020F0502020204030204" pitchFamily="34" charset="0"/>
                <a:cs typeface="Times New Roman" panose="02020603050405020304" pitchFamily="18" charset="0"/>
              </a:rPr>
              <a:t>Stage inschrijving centraal coördineren voor stageplekken augustus 2022</a:t>
            </a:r>
          </a:p>
          <a:p>
            <a:pPr marL="74295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914400" algn="l"/>
              </a:tabLst>
            </a:pPr>
            <a:r>
              <a:rPr kumimoji="0" lang="nl-NL" altLang="nl-NL" sz="1400" b="0" i="0" u="none" strike="noStrike" cap="none" normalizeH="0" baseline="0">
                <a:ln>
                  <a:noFill/>
                </a:ln>
                <a:effectLst/>
                <a:latin typeface="Calibri" panose="020F0502020204030204" pitchFamily="34" charset="0"/>
                <a:ea typeface="Calibri" panose="020F0502020204030204" pitchFamily="34" charset="0"/>
                <a:cs typeface="Times New Roman" panose="02020603050405020304" pitchFamily="18" charset="0"/>
              </a:rPr>
              <a:t>Stage inschrijving centraal coördineren voor stageplekken en februari 2023 (op dit moment 3 sollicitanten, werving werkleerplekken wordt gestart op basis van goede ervaringen eerste BBL-groep)</a:t>
            </a:r>
          </a:p>
          <a:p>
            <a:pPr marL="457200" marR="0" lvl="1" indent="0" algn="l" defTabSz="914400" rtl="0" eaLnBrk="0" fontAlgn="base" latinLnBrk="0" hangingPunct="0">
              <a:lnSpc>
                <a:spcPct val="100000"/>
              </a:lnSpc>
              <a:spcBef>
                <a:spcPct val="0"/>
              </a:spcBef>
              <a:spcAft>
                <a:spcPct val="0"/>
              </a:spcAft>
              <a:buClrTx/>
              <a:buSzTx/>
              <a:buFontTx/>
              <a:buChar char="•"/>
              <a:tabLst>
                <a:tab pos="914400" algn="l"/>
              </a:tabLst>
            </a:pPr>
            <a:endParaRPr kumimoji="0" lang="nl-NL" altLang="nl-NL" sz="14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914400" algn="l"/>
              </a:tabLst>
            </a:pPr>
            <a:r>
              <a:rPr kumimoji="0" lang="en-US" altLang="nl-NL" sz="1400" b="1" i="0" u="none" strike="noStrike" cap="none" normalizeH="0" baseline="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Doorontwikkeling</a:t>
            </a:r>
            <a:r>
              <a:rPr kumimoji="0" lang="en-US" altLang="nl-NL" sz="14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nl-NL" sz="1400" b="1" i="0" u="none" strike="noStrike" cap="none" normalizeH="0" baseline="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regionaal</a:t>
            </a:r>
            <a:r>
              <a:rPr kumimoji="0" lang="en-US" altLang="nl-NL" sz="14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nl-NL" sz="1400" b="1" i="0" u="none" strike="noStrike" cap="none" normalizeH="0" baseline="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lesprogramma</a:t>
            </a:r>
            <a:endParaRPr kumimoji="0" lang="nl-NL" altLang="nl-NL" sz="1400" b="0" i="0" u="none" strike="noStrike" cap="none" normalizeH="0" baseline="0">
              <a:ln>
                <a:noFill/>
              </a:ln>
              <a:solidFill>
                <a:schemeClr val="tx1"/>
              </a:solidFill>
              <a:effectLst/>
            </a:endParaRPr>
          </a:p>
          <a:p>
            <a:pPr marL="742950" lvl="1" indent="-285750">
              <a:buFont typeface="Wingdings" panose="05000000000000000000" pitchFamily="2" charset="2"/>
              <a:buChar char="ü"/>
            </a:pPr>
            <a:r>
              <a:rPr lang="nl-NL" altLang="nl-NL" sz="1400">
                <a:solidFill>
                  <a:schemeClr val="accent3"/>
                </a:solidFill>
                <a:latin typeface="Calibri" panose="020F0502020204030204" pitchFamily="34" charset="0"/>
                <a:cs typeface="Times New Roman" panose="02020603050405020304" pitchFamily="18" charset="0"/>
              </a:rPr>
              <a:t>Lesprogramma beter laten aansluiten bij de praktijk, triage training – agressie training en simulatieleren. </a:t>
            </a:r>
          </a:p>
          <a:p>
            <a:pPr marL="742950" lvl="1" indent="-285750">
              <a:buFont typeface="Wingdings" panose="05000000000000000000" pitchFamily="2" charset="2"/>
              <a:buChar char="ü"/>
            </a:pPr>
            <a:r>
              <a:rPr lang="nl-NL" altLang="nl-NL" sz="1400">
                <a:solidFill>
                  <a:schemeClr val="accent3"/>
                </a:solidFill>
                <a:latin typeface="Calibri" panose="020F0502020204030204" pitchFamily="34" charset="0"/>
                <a:cs typeface="Times New Roman" panose="02020603050405020304" pitchFamily="18" charset="0"/>
              </a:rPr>
              <a:t>Regionaal introductieprogramma (2-3 weken): HIS, </a:t>
            </a:r>
            <a:r>
              <a:rPr lang="nl-NL" altLang="nl-NL" sz="1400" err="1">
                <a:solidFill>
                  <a:schemeClr val="accent3"/>
                </a:solidFill>
                <a:latin typeface="Calibri" panose="020F0502020204030204" pitchFamily="34" charset="0"/>
                <a:cs typeface="Times New Roman" panose="02020603050405020304" pitchFamily="18" charset="0"/>
              </a:rPr>
              <a:t>hapa</a:t>
            </a:r>
            <a:r>
              <a:rPr lang="nl-NL" altLang="nl-NL" sz="1400">
                <a:solidFill>
                  <a:schemeClr val="accent3"/>
                </a:solidFill>
                <a:latin typeface="Calibri" panose="020F0502020204030204" pitchFamily="34" charset="0"/>
                <a:cs typeface="Times New Roman" panose="02020603050405020304" pitchFamily="18" charset="0"/>
              </a:rPr>
              <a:t>, Open, LSP, Portalbasis kennis), telefonie en communicatie, bevoegd &amp; bekwaam voor medisch technische handelingen.</a:t>
            </a:r>
          </a:p>
          <a:p>
            <a:pPr marL="742950" lvl="1" indent="-285750">
              <a:buFont typeface="Wingdings" panose="05000000000000000000" pitchFamily="2" charset="2"/>
              <a:buChar char="ü"/>
            </a:pPr>
            <a:r>
              <a:rPr lang="nl-NL" altLang="nl-NL" sz="1400">
                <a:solidFill>
                  <a:schemeClr val="accent3"/>
                </a:solidFill>
                <a:latin typeface="Calibri" panose="020F0502020204030204" pitchFamily="34" charset="0"/>
                <a:cs typeface="Times New Roman" panose="02020603050405020304" pitchFamily="18" charset="0"/>
              </a:rPr>
              <a:t>Regionale bijeenkomsten organiseren voor de werkplekbegeleiders.</a:t>
            </a:r>
          </a:p>
          <a:p>
            <a:pPr marL="742950" lvl="1" indent="-285750">
              <a:buFont typeface="Arial" panose="020B0604020202020204" pitchFamily="34" charset="0"/>
              <a:buChar char="•"/>
            </a:pPr>
            <a:r>
              <a:rPr lang="nl-NL" altLang="nl-NL" sz="1400">
                <a:latin typeface="Calibri" panose="020F0502020204030204" pitchFamily="34" charset="0"/>
                <a:cs typeface="Times New Roman" panose="02020603050405020304" pitchFamily="18" charset="0"/>
              </a:rPr>
              <a:t>Periodieke intervisie voor de BBL-deelnemers (onderdeel van de opleiding)</a:t>
            </a:r>
          </a:p>
          <a:p>
            <a:pPr marL="457200" marR="0" lvl="1" indent="0" algn="l" defTabSz="914400" rtl="0" eaLnBrk="0" fontAlgn="base" latinLnBrk="0" hangingPunct="0">
              <a:lnSpc>
                <a:spcPct val="100000"/>
              </a:lnSpc>
              <a:spcBef>
                <a:spcPct val="0"/>
              </a:spcBef>
              <a:spcAft>
                <a:spcPct val="0"/>
              </a:spcAft>
              <a:buClrTx/>
              <a:buSzTx/>
              <a:tabLst>
                <a:tab pos="914400" algn="l"/>
              </a:tabLst>
            </a:pPr>
            <a:endParaRPr kumimoji="0" lang="nl-NL" altLang="nl-NL" sz="14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914400" algn="l"/>
              </a:tabLst>
            </a:pPr>
            <a:r>
              <a:rPr kumimoji="0" lang="nl-NL" altLang="nl-NL" sz="14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Toolkit (incl. arbeidsmarktcommunicatie)</a:t>
            </a:r>
            <a:endParaRPr kumimoji="0" lang="nl-NL" altLang="nl-NL" sz="1400" b="0" i="0" u="none" strike="noStrike" cap="none" normalizeH="0" baseline="0">
              <a:ln>
                <a:noFill/>
              </a:ln>
              <a:solidFill>
                <a:schemeClr val="tx1"/>
              </a:solidFill>
              <a:effectLst/>
            </a:endParaRPr>
          </a:p>
          <a:p>
            <a:pPr marL="742950" marR="0" lvl="1"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tab pos="914400" algn="l"/>
              </a:tabLst>
            </a:pPr>
            <a:r>
              <a:rPr lang="nl-NL" altLang="nl-NL" sz="1400">
                <a:solidFill>
                  <a:schemeClr val="accent3"/>
                </a:solidFill>
                <a:latin typeface="Calibri" panose="020F0502020204030204" pitchFamily="34" charset="0"/>
                <a:cs typeface="Times New Roman" panose="02020603050405020304" pitchFamily="18" charset="0"/>
              </a:rPr>
              <a:t>Organiseren van de stageplaatsing, stagbegeleiding en evt. herplaatsen in de regio (matchen vraag &amp; aanbod) – gerealiseerd voor aug 2022</a:t>
            </a:r>
          </a:p>
          <a:p>
            <a:pPr marL="74295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914400" algn="l"/>
              </a:tabLst>
            </a:pPr>
            <a:r>
              <a:rPr lang="nl-NL" altLang="nl-NL" sz="1400">
                <a:latin typeface="Calibri" panose="020F0502020204030204" pitchFamily="34" charset="0"/>
                <a:cs typeface="Times New Roman" panose="02020603050405020304" pitchFamily="18" charset="0"/>
              </a:rPr>
              <a:t>Afstemmen leerdoelen stageplan (POP/PAP) en leerverslagen. </a:t>
            </a:r>
          </a:p>
          <a:p>
            <a:pPr marL="742950" marR="0" lvl="1"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tab pos="914400" algn="l"/>
              </a:tabLst>
            </a:pPr>
            <a:r>
              <a:rPr lang="nl-NL" altLang="nl-NL" sz="1400">
                <a:solidFill>
                  <a:schemeClr val="accent3"/>
                </a:solidFill>
                <a:latin typeface="Calibri" panose="020F0502020204030204" pitchFamily="34" charset="0"/>
                <a:cs typeface="Times New Roman" panose="02020603050405020304" pitchFamily="18" charset="0"/>
              </a:rPr>
              <a:t>Arbeidsmarktcommunicatie: communicatie uitingen maken om doktersassistenten te werven (zie bijlage). </a:t>
            </a:r>
          </a:p>
          <a:p>
            <a:pPr marL="742950" marR="0" lvl="1"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tab pos="914400" algn="l"/>
              </a:tabLst>
            </a:pPr>
            <a:r>
              <a:rPr lang="nl-NL" altLang="nl-NL" sz="1400">
                <a:solidFill>
                  <a:schemeClr val="accent3"/>
                </a:solidFill>
                <a:latin typeface="Calibri" panose="020F0502020204030204" pitchFamily="34" charset="0"/>
                <a:cs typeface="Times New Roman" panose="02020603050405020304" pitchFamily="18" charset="0"/>
              </a:rPr>
              <a:t>‘Werken bij’ pagina van HONK vernieuwen - voor werving &amp; aanmelding stage (voorbeeld van mogelijke nieuwe pagina)</a:t>
            </a:r>
          </a:p>
          <a:p>
            <a:pPr marL="74295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914400" algn="l"/>
              </a:tabLst>
            </a:pPr>
            <a:r>
              <a:rPr lang="nl-NL" altLang="nl-NL" sz="1400">
                <a:latin typeface="Calibri" panose="020F0502020204030204" pitchFamily="34" charset="0"/>
                <a:cs typeface="Times New Roman" panose="02020603050405020304" pitchFamily="18" charset="0"/>
              </a:rPr>
              <a:t>Persbericht over het nieuwe regionale werk-leertraject (met doorverwijzing naar de HONK-pagina) – indien nodig eind 2022.</a:t>
            </a:r>
          </a:p>
          <a:p>
            <a:pPr marL="74295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914400" algn="l"/>
              </a:tabLst>
            </a:pPr>
            <a:r>
              <a:rPr lang="nl-NL" altLang="nl-NL" sz="1400" err="1">
                <a:latin typeface="Calibri" panose="020F0502020204030204" pitchFamily="34" charset="0"/>
                <a:cs typeface="Times New Roman" panose="02020603050405020304" pitchFamily="18" charset="0"/>
              </a:rPr>
              <a:t>Triagisten</a:t>
            </a:r>
            <a:r>
              <a:rPr lang="nl-NL" altLang="nl-NL" sz="1400">
                <a:latin typeface="Calibri" panose="020F0502020204030204" pitchFamily="34" charset="0"/>
                <a:cs typeface="Times New Roman" panose="02020603050405020304" pitchFamily="18" charset="0"/>
              </a:rPr>
              <a:t> &amp; doktersassistentes aan het woord: video’s (ambassadeurs, zoals in 'Mijn baan in de Praktijk’), ook via Facebook verspreiden - indien nodig eind 2022. </a:t>
            </a:r>
          </a:p>
          <a:p>
            <a:pPr marL="457200" marR="0" lvl="1" indent="0" algn="l" defTabSz="914400" rtl="0" eaLnBrk="0" fontAlgn="base" latinLnBrk="0" hangingPunct="0">
              <a:lnSpc>
                <a:spcPct val="100000"/>
              </a:lnSpc>
              <a:spcBef>
                <a:spcPct val="0"/>
              </a:spcBef>
              <a:spcAft>
                <a:spcPct val="0"/>
              </a:spcAft>
              <a:buClrTx/>
              <a:buSzTx/>
              <a:buFontTx/>
              <a:buChar char="•"/>
              <a:tabLst>
                <a:tab pos="914400" algn="l"/>
              </a:tabLst>
            </a:pPr>
            <a:endParaRPr kumimoji="0" lang="nl-NL" altLang="nl-NL" sz="1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914400" algn="l"/>
              </a:tabLst>
            </a:pPr>
            <a:endParaRPr kumimoji="0" lang="nl-NL" altLang="nl-NL" sz="1600" b="0" i="0" u="none" strike="noStrike" cap="none" normalizeH="0" baseline="0">
              <a:ln>
                <a:noFill/>
              </a:ln>
              <a:solidFill>
                <a:schemeClr val="tx1"/>
              </a:solidFill>
              <a:effectLst/>
            </a:endParaRPr>
          </a:p>
        </p:txBody>
      </p:sp>
    </p:spTree>
    <p:extLst>
      <p:ext uri="{BB962C8B-B14F-4D97-AF65-F5344CB8AC3E}">
        <p14:creationId xmlns:p14="http://schemas.microsoft.com/office/powerpoint/2010/main" val="545051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B8F8A3-D3CC-1E10-DA23-5090152AEF31}"/>
              </a:ext>
            </a:extLst>
          </p:cNvPr>
          <p:cNvSpPr>
            <a:spLocks noGrp="1"/>
          </p:cNvSpPr>
          <p:nvPr>
            <p:ph type="title"/>
          </p:nvPr>
        </p:nvSpPr>
        <p:spPr/>
        <p:txBody>
          <a:bodyPr/>
          <a:lstStyle/>
          <a:p>
            <a:r>
              <a:rPr lang="nl-NL"/>
              <a:t>Gerealiseerde activiteiten vanaf april 2022 t/m sept 2022</a:t>
            </a:r>
          </a:p>
        </p:txBody>
      </p:sp>
      <p:sp>
        <p:nvSpPr>
          <p:cNvPr id="3" name="Tijdelijke aanduiding voor inhoud 2">
            <a:extLst>
              <a:ext uri="{FF2B5EF4-FFF2-40B4-BE49-F238E27FC236}">
                <a16:creationId xmlns:a16="http://schemas.microsoft.com/office/drawing/2014/main" id="{5043873B-9719-2A57-2E31-5CC3146FECAA}"/>
              </a:ext>
            </a:extLst>
          </p:cNvPr>
          <p:cNvSpPr>
            <a:spLocks noGrp="1"/>
          </p:cNvSpPr>
          <p:nvPr>
            <p:ph idx="1"/>
          </p:nvPr>
        </p:nvSpPr>
        <p:spPr/>
        <p:txBody>
          <a:bodyPr vert="horz" lIns="91440" tIns="45720" rIns="91440" bIns="45720" rtlCol="0" anchor="t">
            <a:norm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nl-NL" sz="1800" dirty="0">
                <a:latin typeface="Calibri"/>
                <a:cs typeface="Calibri"/>
              </a:rPr>
              <a:t>Eind april is de vacature voor doktersassistenten voor het BBL-opleidingstraject van ROC van Amsterdam gepubliceerd. De werving van werkleerplekken heeft 11 nieuwe doktersassistenten in opleiding opgeleverd. De doelstelling was 5 plekken in september en 2 plekken in februari. </a:t>
            </a:r>
          </a:p>
          <a:p>
            <a:pPr marL="0" indent="0" defTabSz="914400">
              <a:lnSpc>
                <a:spcPct val="100000"/>
              </a:lnSpc>
              <a:spcBef>
                <a:spcPts val="0"/>
              </a:spcBef>
              <a:buNone/>
              <a:defRPr/>
            </a:pPr>
            <a:endParaRPr lang="nl-NL" sz="1800" dirty="0">
              <a:latin typeface="Calibri"/>
              <a:cs typeface="Calibri"/>
            </a:endParaRP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nl-NL" sz="1800" dirty="0">
                <a:latin typeface="Calibri" panose="020F0502020204030204" pitchFamily="34" charset="0"/>
              </a:rPr>
              <a:t>Totaal 23 sollicitanten waarvan 16 uitgenodigd op gesprek. Resultaat: 7 BBL-kandidaten voorgesteld en aangenomen door de Huisartsenpraktijk. Van de overige 9 geïnterviewde kandidaten vonden 4 het salaris CAO schaal 3 te laag en de anderen zijn niet geschikt bevonden. Een aangenomen BBL-kandidate is voor aanvang van introductiemiddag zelf gestopt.</a:t>
            </a:r>
          </a:p>
          <a:p>
            <a:pPr marL="171450" indent="-171450" algn="l" rtl="0" fontAlgn="base">
              <a:buFont typeface="Arial" panose="020B0604020202020204" pitchFamily="34" charset="0"/>
              <a:buChar char="•"/>
            </a:pPr>
            <a:r>
              <a:rPr lang="nl-NL" sz="1800" dirty="0">
                <a:latin typeface="Calibri" panose="020F0502020204030204" pitchFamily="34" charset="0"/>
              </a:rPr>
              <a:t>2 BBL-kandidaten zijn door de huisartsenpraktijk zelf geworven.</a:t>
            </a:r>
          </a:p>
          <a:p>
            <a:pPr marL="171450" indent="-171450" algn="l" rtl="0" fontAlgn="base">
              <a:buFont typeface="Arial" panose="020B0604020202020204" pitchFamily="34" charset="0"/>
              <a:buChar char="•"/>
            </a:pPr>
            <a:r>
              <a:rPr lang="nl-NL" sz="1800" dirty="0">
                <a:latin typeface="Calibri" panose="020F0502020204030204" pitchFamily="34" charset="0"/>
              </a:rPr>
              <a:t>Daarnaast hebben een aantal praktijkmanagers 3 kandidaten doorgestuurd naar stage-scholingscoördinator, alle 3 zijn aangenomen.</a:t>
            </a:r>
          </a:p>
          <a:p>
            <a:pPr marL="0" indent="0" fontAlgn="base">
              <a:buNone/>
            </a:pPr>
            <a:endParaRPr lang="nl-NL">
              <a:solidFill>
                <a:schemeClr val="tx1"/>
              </a:solidFill>
              <a:cs typeface="Calibri"/>
            </a:endParaRPr>
          </a:p>
        </p:txBody>
      </p:sp>
      <p:sp>
        <p:nvSpPr>
          <p:cNvPr id="4" name="Tijdelijke aanduiding voor dianummer 3">
            <a:extLst>
              <a:ext uri="{FF2B5EF4-FFF2-40B4-BE49-F238E27FC236}">
                <a16:creationId xmlns:a16="http://schemas.microsoft.com/office/drawing/2014/main" id="{CBF13769-07DC-676E-2282-BCF3B60E5A77}"/>
              </a:ext>
            </a:extLst>
          </p:cNvPr>
          <p:cNvSpPr>
            <a:spLocks noGrp="1"/>
          </p:cNvSpPr>
          <p:nvPr>
            <p:ph type="sldNum" sz="quarter" idx="12"/>
          </p:nvPr>
        </p:nvSpPr>
        <p:spPr/>
        <p:txBody>
          <a:bodyPr/>
          <a:lstStyle/>
          <a:p>
            <a:fld id="{C7667BEC-0511-4721-880C-282B0BD3357A}" type="slidenum">
              <a:rPr lang="nl-NL" smtClean="0"/>
              <a:t>5</a:t>
            </a:fld>
            <a:endParaRPr lang="nl-NL"/>
          </a:p>
        </p:txBody>
      </p:sp>
    </p:spTree>
    <p:extLst>
      <p:ext uri="{BB962C8B-B14F-4D97-AF65-F5344CB8AC3E}">
        <p14:creationId xmlns:p14="http://schemas.microsoft.com/office/powerpoint/2010/main" val="504179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1E161C7-4B50-E108-8D85-05F8A267284F}"/>
              </a:ext>
            </a:extLst>
          </p:cNvPr>
          <p:cNvSpPr>
            <a:spLocks noGrp="1"/>
          </p:cNvSpPr>
          <p:nvPr>
            <p:ph idx="1"/>
          </p:nvPr>
        </p:nvSpPr>
        <p:spPr/>
        <p:txBody>
          <a:bodyPr vert="horz" lIns="91440" tIns="45720" rIns="91440" bIns="45720" rtlCol="0" anchor="t">
            <a:normAutofit fontScale="85000" lnSpcReduction="10000"/>
          </a:bodyPr>
          <a:lstStyle/>
          <a:p>
            <a:pPr marL="227965" indent="-227965"/>
            <a:r>
              <a:rPr lang="nl-NL" dirty="0">
                <a:solidFill>
                  <a:schemeClr val="tx1"/>
                </a:solidFill>
                <a:cs typeface="Calibri" panose="020F0502020204030204"/>
              </a:rPr>
              <a:t>Er zijn 2 duo werkleerplekken bij een huisartspraktijk, nieuwe praktijk </a:t>
            </a:r>
            <a:r>
              <a:rPr lang="nl-NL" dirty="0" err="1">
                <a:solidFill>
                  <a:schemeClr val="tx1"/>
                </a:solidFill>
                <a:cs typeface="Calibri" panose="020F0502020204030204"/>
              </a:rPr>
              <a:t>Overstad</a:t>
            </a:r>
            <a:r>
              <a:rPr lang="nl-NL" dirty="0">
                <a:solidFill>
                  <a:schemeClr val="tx1"/>
                </a:solidFill>
                <a:cs typeface="Calibri" panose="020F0502020204030204"/>
              </a:rPr>
              <a:t> en de huisartsenpost gerealiseerd. </a:t>
            </a:r>
          </a:p>
          <a:p>
            <a:pPr marL="227965" indent="-227965"/>
            <a:r>
              <a:rPr lang="nl-NL" dirty="0">
                <a:solidFill>
                  <a:schemeClr val="tx1"/>
                </a:solidFill>
                <a:cs typeface="Calibri" panose="020F0502020204030204"/>
              </a:rPr>
              <a:t>Begin juli is voor de deelnemers een HONK-introductiemiddag georganiseerd om elkaar en HONK (incl. HAPA) te leren kennen. </a:t>
            </a:r>
          </a:p>
          <a:p>
            <a:pPr marL="227965" indent="-227965"/>
            <a:r>
              <a:rPr lang="nl-NL" dirty="0">
                <a:solidFill>
                  <a:schemeClr val="tx1"/>
                </a:solidFill>
                <a:cs typeface="Calibri" panose="020F0502020204030204"/>
              </a:rPr>
              <a:t>Maandag 5 september zijn 11 kandidaten gestart met hun BBL-DA introductie-traject van 4 weken fulltime college bij het ROC van Amsterdam. </a:t>
            </a:r>
          </a:p>
          <a:p>
            <a:pPr marL="227965" indent="-227965"/>
            <a:r>
              <a:rPr lang="nl-NL" dirty="0">
                <a:solidFill>
                  <a:schemeClr val="tx1"/>
                </a:solidFill>
                <a:cs typeface="Calibri" panose="020F0502020204030204"/>
              </a:rPr>
              <a:t>Eind september is voor werkplekbegeleiders een informatiebijeenkomst bij HONK georganiseerd. Het ROC van Amsterdam heeft uitleg gegeven over de opzet van het vernieuwde opleidingstraject, de leerdoelen en de verwachtingen van beide partijen zijn besproken.</a:t>
            </a:r>
          </a:p>
          <a:p>
            <a:pPr marL="227965" indent="-227965"/>
            <a:r>
              <a:rPr lang="nl-NL" sz="2400" b="0" i="0" dirty="0">
                <a:solidFill>
                  <a:schemeClr val="tx1"/>
                </a:solidFill>
                <a:effectLst/>
                <a:latin typeface="+mn-lt"/>
              </a:rPr>
              <a:t>De arbeidsmarktcommunicatie via website HONK, Indeed, LinkedIn (incl. filmpje) heeft voldoende sollicitanten voor het BBL-traject opgeleverd. </a:t>
            </a:r>
            <a:r>
              <a:rPr lang="nl-NL" sz="2400" b="0" i="0" kern="1200" dirty="0">
                <a:solidFill>
                  <a:schemeClr val="tx1"/>
                </a:solidFill>
                <a:effectLst/>
                <a:latin typeface="+mn-lt"/>
                <a:ea typeface="+mn-ea"/>
                <a:cs typeface="+mn-cs"/>
              </a:rPr>
              <a:t>Andere adviezen uit het ‘Communicatieonderzoek en –plan voor het werven van Doktersassistenten/</a:t>
            </a:r>
            <a:r>
              <a:rPr lang="nl-NL" sz="2400" b="0" i="0" kern="1200" dirty="0" err="1">
                <a:solidFill>
                  <a:schemeClr val="tx1"/>
                </a:solidFill>
                <a:effectLst/>
                <a:latin typeface="+mn-lt"/>
                <a:ea typeface="+mn-ea"/>
                <a:cs typeface="+mn-cs"/>
              </a:rPr>
              <a:t>Triagisten</a:t>
            </a:r>
            <a:r>
              <a:rPr lang="nl-NL" sz="2400" b="0" i="0" kern="1200" dirty="0">
                <a:solidFill>
                  <a:schemeClr val="tx1"/>
                </a:solidFill>
                <a:effectLst/>
                <a:latin typeface="+mn-lt"/>
                <a:ea typeface="+mn-ea"/>
                <a:cs typeface="+mn-cs"/>
              </a:rPr>
              <a:t>’ kunnen mogelijk in de toekomst nog in worden gezet, zoals gebruik van Facebook.</a:t>
            </a:r>
            <a:r>
              <a:rPr lang="nl-NL" dirty="0">
                <a:solidFill>
                  <a:schemeClr val="tx1"/>
                </a:solidFill>
              </a:rPr>
              <a:t> </a:t>
            </a:r>
          </a:p>
          <a:p>
            <a:pPr marL="227965" indent="-227965"/>
            <a:r>
              <a:rPr lang="nl-NL" sz="2400" b="0" i="0" kern="1200" dirty="0">
                <a:solidFill>
                  <a:schemeClr val="tx1"/>
                </a:solidFill>
                <a:effectLst/>
                <a:latin typeface="+mn-lt"/>
                <a:cs typeface="Calibri"/>
              </a:rPr>
              <a:t>Elke kwartaal neemt HONK deel aan een kennisuitwisselingsoverleg met HKN, ZWF, Horizon College en </a:t>
            </a:r>
            <a:r>
              <a:rPr lang="nl-NL" sz="2400" b="0" i="0" kern="1200" dirty="0" err="1">
                <a:solidFill>
                  <a:schemeClr val="tx1"/>
                </a:solidFill>
                <a:effectLst/>
                <a:latin typeface="+mn-lt"/>
                <a:cs typeface="Calibri"/>
              </a:rPr>
              <a:t>ROCvA</a:t>
            </a:r>
            <a:r>
              <a:rPr lang="nl-NL" sz="2400" b="0" i="0" kern="1200" dirty="0">
                <a:solidFill>
                  <a:schemeClr val="tx1"/>
                </a:solidFill>
                <a:effectLst/>
                <a:latin typeface="+mn-lt"/>
                <a:cs typeface="Calibri"/>
              </a:rPr>
              <a:t>. Ook is samengewerkt met </a:t>
            </a:r>
            <a:r>
              <a:rPr lang="nl-NL" sz="2400" b="0" i="0" kern="1200" dirty="0" err="1">
                <a:solidFill>
                  <a:schemeClr val="tx1"/>
                </a:solidFill>
                <a:effectLst/>
                <a:latin typeface="+mn-lt"/>
                <a:cs typeface="Calibri"/>
              </a:rPr>
              <a:t>AmstellandZorg</a:t>
            </a:r>
            <a:r>
              <a:rPr lang="nl-NL" sz="2400" b="0" i="0" kern="1200" dirty="0">
                <a:solidFill>
                  <a:schemeClr val="tx1"/>
                </a:solidFill>
                <a:effectLst/>
                <a:latin typeface="+mn-lt"/>
                <a:cs typeface="Calibri"/>
              </a:rPr>
              <a:t> &amp; Amsterdamse Huisartsenalliantie, vanuit deze regio zijn ook een aantal BBL-studenten in dezelfde klas gestart.</a:t>
            </a:r>
            <a:r>
              <a:rPr lang="nl-NL" dirty="0">
                <a:solidFill>
                  <a:schemeClr val="tx1"/>
                </a:solidFill>
                <a:cs typeface="Calibri"/>
              </a:rPr>
              <a:t> </a:t>
            </a:r>
            <a:endParaRPr lang="en-US" sz="2400" b="0" i="0" kern="1200" dirty="0">
              <a:solidFill>
                <a:schemeClr val="tx1"/>
              </a:solidFill>
              <a:effectLst/>
              <a:latin typeface="+mn-lt"/>
              <a:cs typeface="Calibri"/>
            </a:endParaRPr>
          </a:p>
          <a:p>
            <a:pPr marL="227965" indent="-227965"/>
            <a:endParaRPr lang="nl-NL">
              <a:cs typeface="Calibri" panose="020F0502020204030204"/>
            </a:endParaRPr>
          </a:p>
        </p:txBody>
      </p:sp>
      <p:sp>
        <p:nvSpPr>
          <p:cNvPr id="4" name="Tijdelijke aanduiding voor dianummer 3">
            <a:extLst>
              <a:ext uri="{FF2B5EF4-FFF2-40B4-BE49-F238E27FC236}">
                <a16:creationId xmlns:a16="http://schemas.microsoft.com/office/drawing/2014/main" id="{B23DDAAF-96D6-4D43-A70E-405D92B0D2DD}"/>
              </a:ext>
            </a:extLst>
          </p:cNvPr>
          <p:cNvSpPr>
            <a:spLocks noGrp="1"/>
          </p:cNvSpPr>
          <p:nvPr>
            <p:ph type="sldNum" sz="quarter" idx="12"/>
          </p:nvPr>
        </p:nvSpPr>
        <p:spPr/>
        <p:txBody>
          <a:bodyPr/>
          <a:lstStyle/>
          <a:p>
            <a:fld id="{C7667BEC-0511-4721-880C-282B0BD3357A}" type="slidenum">
              <a:rPr lang="nl-NL" smtClean="0"/>
              <a:t>6</a:t>
            </a:fld>
            <a:endParaRPr lang="nl-NL"/>
          </a:p>
        </p:txBody>
      </p:sp>
      <p:sp>
        <p:nvSpPr>
          <p:cNvPr id="5" name="Titel 1">
            <a:extLst>
              <a:ext uri="{FF2B5EF4-FFF2-40B4-BE49-F238E27FC236}">
                <a16:creationId xmlns:a16="http://schemas.microsoft.com/office/drawing/2014/main" id="{DE968AA8-CABC-7D9F-F608-C654918EEB33}"/>
              </a:ext>
            </a:extLst>
          </p:cNvPr>
          <p:cNvSpPr txBox="1">
            <a:spLocks/>
          </p:cNvSpPr>
          <p:nvPr/>
        </p:nvSpPr>
        <p:spPr>
          <a:xfrm>
            <a:off x="747409" y="443427"/>
            <a:ext cx="10515600" cy="823595"/>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3200" kern="1200">
                <a:solidFill>
                  <a:schemeClr val="tx2"/>
                </a:solidFill>
                <a:effectLst>
                  <a:outerShdw blurRad="38100" dist="38100" dir="2700000" algn="tl">
                    <a:srgbClr val="000000">
                      <a:alpha val="43137"/>
                    </a:srgbClr>
                  </a:outerShdw>
                </a:effectLst>
                <a:latin typeface="+mn-lt"/>
                <a:ea typeface="+mj-ea"/>
                <a:cs typeface="+mj-cs"/>
              </a:defRPr>
            </a:lvl1pPr>
          </a:lstStyle>
          <a:p>
            <a:r>
              <a:rPr lang="nl-NL"/>
              <a:t>Gerealiseerde activiteiten vanaf april 2022 t/m sept 2022</a:t>
            </a:r>
          </a:p>
        </p:txBody>
      </p:sp>
    </p:spTree>
    <p:extLst>
      <p:ext uri="{BB962C8B-B14F-4D97-AF65-F5344CB8AC3E}">
        <p14:creationId xmlns:p14="http://schemas.microsoft.com/office/powerpoint/2010/main" val="1271615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1E161C7-4B50-E108-8D85-05F8A267284F}"/>
              </a:ext>
            </a:extLst>
          </p:cNvPr>
          <p:cNvSpPr>
            <a:spLocks noGrp="1"/>
          </p:cNvSpPr>
          <p:nvPr>
            <p:ph idx="1"/>
          </p:nvPr>
        </p:nvSpPr>
        <p:spPr>
          <a:xfrm>
            <a:off x="838200" y="1446415"/>
            <a:ext cx="11087100" cy="4730548"/>
          </a:xfrm>
        </p:spPr>
        <p:txBody>
          <a:bodyPr vert="horz" lIns="91440" tIns="45720" rIns="91440" bIns="45720" rtlCol="0" anchor="t">
            <a:normAutofit fontScale="70000" lnSpcReduction="20000"/>
          </a:bodyPr>
          <a:lstStyle/>
          <a:p>
            <a:pPr>
              <a:lnSpc>
                <a:spcPct val="100000"/>
              </a:lnSpc>
              <a:spcBef>
                <a:spcPts val="0"/>
              </a:spcBef>
            </a:pPr>
            <a:r>
              <a:rPr lang="nl-NL">
                <a:solidFill>
                  <a:schemeClr val="tx1"/>
                </a:solidFill>
                <a:ea typeface="+mn-lt"/>
                <a:cs typeface="+mn-lt"/>
              </a:rPr>
              <a:t>Vanaf oktober start het werk-leertraject bij de deelnemende huisartspraktijken. De student gaat 1 dag per week naar het ROC van Amsterdam en is minimaal 2 dagen per week werkzaam binnen de huisartspraktijk.</a:t>
            </a:r>
            <a:endParaRPr lang="en-US">
              <a:solidFill>
                <a:schemeClr val="tx1"/>
              </a:solidFill>
              <a:ea typeface="+mn-lt"/>
              <a:cs typeface="+mn-lt"/>
            </a:endParaRPr>
          </a:p>
          <a:p>
            <a:pPr marL="0" indent="0">
              <a:lnSpc>
                <a:spcPct val="100000"/>
              </a:lnSpc>
              <a:spcBef>
                <a:spcPts val="0"/>
              </a:spcBef>
              <a:buNone/>
            </a:pPr>
            <a:endParaRPr lang="nl-NL">
              <a:solidFill>
                <a:schemeClr val="tx1"/>
              </a:solidFill>
              <a:ea typeface="+mn-lt"/>
              <a:cs typeface="+mn-lt"/>
            </a:endParaRPr>
          </a:p>
          <a:p>
            <a:pPr marL="285750" indent="-285750">
              <a:lnSpc>
                <a:spcPct val="100000"/>
              </a:lnSpc>
              <a:spcBef>
                <a:spcPts val="0"/>
              </a:spcBef>
            </a:pPr>
            <a:r>
              <a:rPr lang="nl-NL">
                <a:solidFill>
                  <a:schemeClr val="tx1"/>
                </a:solidFill>
                <a:ea typeface="+mn-lt"/>
                <a:cs typeface="+mn-lt"/>
              </a:rPr>
              <a:t>In oktober evalueert HONK samen met ROC van Amsterdam het 4 weken durende Introductie-Traject en deelt de bevindingen met andere opleiders in de regio voor </a:t>
            </a:r>
            <a:r>
              <a:rPr lang="nl-NL" err="1">
                <a:solidFill>
                  <a:schemeClr val="tx1"/>
                </a:solidFill>
                <a:ea typeface="+mn-lt"/>
                <a:cs typeface="+mn-lt"/>
              </a:rPr>
              <a:t>doorontwikkelen</a:t>
            </a:r>
            <a:r>
              <a:rPr lang="nl-NL">
                <a:solidFill>
                  <a:schemeClr val="tx1"/>
                </a:solidFill>
                <a:ea typeface="+mn-lt"/>
                <a:cs typeface="+mn-lt"/>
              </a:rPr>
              <a:t> van het lesprogramma.</a:t>
            </a:r>
          </a:p>
          <a:p>
            <a:pPr marL="285750" indent="-285750">
              <a:lnSpc>
                <a:spcPct val="100000"/>
              </a:lnSpc>
              <a:spcBef>
                <a:spcPts val="0"/>
              </a:spcBef>
            </a:pPr>
            <a:endParaRPr lang="nl-NL">
              <a:solidFill>
                <a:schemeClr val="tx1"/>
              </a:solidFill>
              <a:ea typeface="+mn-lt"/>
              <a:cs typeface="+mn-lt"/>
            </a:endParaRPr>
          </a:p>
          <a:p>
            <a:pPr marL="285750" indent="-285750">
              <a:lnSpc>
                <a:spcPct val="100000"/>
              </a:lnSpc>
              <a:spcBef>
                <a:spcPts val="0"/>
              </a:spcBef>
            </a:pPr>
            <a:r>
              <a:rPr lang="nl-NL" err="1">
                <a:solidFill>
                  <a:schemeClr val="tx1"/>
                </a:solidFill>
                <a:ea typeface="+mn-lt"/>
                <a:cs typeface="+mn-lt"/>
              </a:rPr>
              <a:t>InEen</a:t>
            </a:r>
            <a:r>
              <a:rPr lang="nl-NL">
                <a:solidFill>
                  <a:schemeClr val="tx1"/>
                </a:solidFill>
                <a:ea typeface="+mn-lt"/>
                <a:cs typeface="+mn-lt"/>
              </a:rPr>
              <a:t> Personeel &amp; Arbeidsmarkt bijeenkomst 11 oktober: HONK presenteert de ervaringen rondom het ontwikkelen van een BBL-DA op maat opleiding en ook de werving en selectie. </a:t>
            </a:r>
          </a:p>
          <a:p>
            <a:pPr marL="285750" indent="-285750">
              <a:lnSpc>
                <a:spcPct val="100000"/>
              </a:lnSpc>
              <a:spcBef>
                <a:spcPts val="0"/>
              </a:spcBef>
            </a:pPr>
            <a:endParaRPr lang="nl-NL">
              <a:solidFill>
                <a:schemeClr val="tx1"/>
              </a:solidFill>
              <a:ea typeface="+mn-lt"/>
              <a:cs typeface="+mn-lt"/>
            </a:endParaRPr>
          </a:p>
          <a:p>
            <a:pPr marL="285750" indent="-285750">
              <a:lnSpc>
                <a:spcPct val="100000"/>
              </a:lnSpc>
              <a:spcBef>
                <a:spcPts val="0"/>
              </a:spcBef>
            </a:pPr>
            <a:r>
              <a:rPr lang="nl-NL">
                <a:solidFill>
                  <a:schemeClr val="tx1"/>
                </a:solidFill>
                <a:ea typeface="+mn-lt"/>
                <a:cs typeface="+mn-lt"/>
              </a:rPr>
              <a:t>November 2022: Voortgangs- en evaluatiegesprekken tussen de HONK coördinator, huisarts en BBL-deelnemer (</a:t>
            </a:r>
            <a:r>
              <a:rPr lang="nl-NL" altLang="nl-NL">
                <a:solidFill>
                  <a:schemeClr val="tx1"/>
                </a:solidFill>
                <a:ea typeface="+mn-lt"/>
                <a:cs typeface="+mn-lt"/>
              </a:rPr>
              <a:t>Afstemmen leerdoelen stageplan (POP/PAP) en leerverslagen)</a:t>
            </a:r>
            <a:r>
              <a:rPr lang="nl-NL">
                <a:solidFill>
                  <a:schemeClr val="tx1"/>
                </a:solidFill>
                <a:ea typeface="+mn-lt"/>
                <a:cs typeface="+mn-lt"/>
              </a:rPr>
              <a:t>.</a:t>
            </a:r>
          </a:p>
          <a:p>
            <a:pPr marL="285750" indent="-285750">
              <a:lnSpc>
                <a:spcPct val="100000"/>
              </a:lnSpc>
              <a:spcBef>
                <a:spcPts val="0"/>
              </a:spcBef>
            </a:pPr>
            <a:endParaRPr lang="nl-NL">
              <a:solidFill>
                <a:schemeClr val="tx1"/>
              </a:solidFill>
              <a:ea typeface="+mn-lt"/>
              <a:cs typeface="+mn-lt"/>
            </a:endParaRPr>
          </a:p>
          <a:p>
            <a:pPr marL="285750" indent="-285750">
              <a:lnSpc>
                <a:spcPct val="100000"/>
              </a:lnSpc>
              <a:spcBef>
                <a:spcPts val="0"/>
              </a:spcBef>
            </a:pPr>
            <a:r>
              <a:rPr lang="nl-NL">
                <a:solidFill>
                  <a:schemeClr val="tx1"/>
                </a:solidFill>
                <a:ea typeface="+mn-lt"/>
                <a:cs typeface="+mn-lt"/>
              </a:rPr>
              <a:t>Inventariseren behoefte en aantal leerwerk-plekken voor start BBL-traject februari 2023 (start traject onder voorbehoud van voldoende deelnemers). Huisartsen, stagebegeleiders en huidige BBL-deelnemers worden ingezet als ambassadeurs voor het traject.</a:t>
            </a:r>
          </a:p>
          <a:p>
            <a:pPr marL="0" indent="0">
              <a:lnSpc>
                <a:spcPct val="100000"/>
              </a:lnSpc>
              <a:spcBef>
                <a:spcPts val="0"/>
              </a:spcBef>
              <a:buNone/>
            </a:pPr>
            <a:endParaRPr lang="nl-NL">
              <a:solidFill>
                <a:schemeClr val="tx1"/>
              </a:solidFill>
              <a:ea typeface="+mn-lt"/>
              <a:cs typeface="+mn-lt"/>
            </a:endParaRPr>
          </a:p>
          <a:p>
            <a:pPr marL="285750" indent="-285750">
              <a:lnSpc>
                <a:spcPct val="100000"/>
              </a:lnSpc>
              <a:spcBef>
                <a:spcPts val="0"/>
              </a:spcBef>
            </a:pPr>
            <a:r>
              <a:rPr lang="nl-NL">
                <a:solidFill>
                  <a:schemeClr val="tx1"/>
                </a:solidFill>
                <a:ea typeface="+mn-lt"/>
                <a:cs typeface="+mn-lt"/>
              </a:rPr>
              <a:t>Ontwikkelen Toolkit (incl. evaluatie en aanbevelingen/’</a:t>
            </a:r>
            <a:r>
              <a:rPr lang="nl-NL" err="1">
                <a:solidFill>
                  <a:schemeClr val="tx1"/>
                </a:solidFill>
                <a:ea typeface="+mn-lt"/>
                <a:cs typeface="+mn-lt"/>
              </a:rPr>
              <a:t>lessons</a:t>
            </a:r>
            <a:r>
              <a:rPr lang="nl-NL">
                <a:solidFill>
                  <a:schemeClr val="tx1"/>
                </a:solidFill>
                <a:ea typeface="+mn-lt"/>
                <a:cs typeface="+mn-lt"/>
              </a:rPr>
              <a:t> </a:t>
            </a:r>
            <a:r>
              <a:rPr lang="nl-NL" err="1">
                <a:solidFill>
                  <a:schemeClr val="tx1"/>
                </a:solidFill>
                <a:ea typeface="+mn-lt"/>
                <a:cs typeface="+mn-lt"/>
              </a:rPr>
              <a:t>learned</a:t>
            </a:r>
            <a:r>
              <a:rPr lang="nl-NL">
                <a:solidFill>
                  <a:schemeClr val="tx1"/>
                </a:solidFill>
                <a:ea typeface="+mn-lt"/>
                <a:cs typeface="+mn-lt"/>
              </a:rPr>
              <a:t>’ zoals bijvoorbeeld aanvragen startbudget i.r.t. sectorplanplus).</a:t>
            </a:r>
          </a:p>
          <a:p>
            <a:pPr marL="285750" indent="-285750">
              <a:lnSpc>
                <a:spcPct val="100000"/>
              </a:lnSpc>
              <a:spcBef>
                <a:spcPts val="0"/>
              </a:spcBef>
            </a:pPr>
            <a:endParaRPr lang="nl-NL">
              <a:solidFill>
                <a:schemeClr val="tx1"/>
              </a:solidFill>
              <a:ea typeface="+mn-lt"/>
              <a:cs typeface="+mn-lt"/>
            </a:endParaRPr>
          </a:p>
          <a:p>
            <a:pPr marL="285750" indent="-285750">
              <a:lnSpc>
                <a:spcPct val="100000"/>
              </a:lnSpc>
              <a:spcBef>
                <a:spcPts val="0"/>
              </a:spcBef>
            </a:pPr>
            <a:r>
              <a:rPr lang="nl-NL" i="1">
                <a:solidFill>
                  <a:schemeClr val="tx1"/>
                </a:solidFill>
                <a:ea typeface="+mn-lt"/>
                <a:cs typeface="+mn-lt"/>
              </a:rPr>
              <a:t>Na afloop van deze projectaanvraag: ontwikkelen plan van aanpak voor vergroting capaciteitsinzet ondersteunende beroepen, naast doktersassistentes ook de focus op POH S. </a:t>
            </a:r>
          </a:p>
          <a:p>
            <a:pPr marL="285750" indent="-285750">
              <a:lnSpc>
                <a:spcPct val="100000"/>
              </a:lnSpc>
              <a:spcBef>
                <a:spcPts val="0"/>
              </a:spcBef>
            </a:pPr>
            <a:endParaRPr lang="nl-NL">
              <a:solidFill>
                <a:schemeClr val="tx1"/>
              </a:solidFill>
              <a:ea typeface="+mn-lt"/>
              <a:cs typeface="+mn-lt"/>
            </a:endParaRPr>
          </a:p>
          <a:p>
            <a:endParaRPr lang="nl-NL">
              <a:solidFill>
                <a:schemeClr val="tx1"/>
              </a:solidFill>
              <a:ea typeface="+mn-lt"/>
              <a:cs typeface="+mn-lt"/>
            </a:endParaRPr>
          </a:p>
          <a:p>
            <a:pPr marL="285750" indent="-285750">
              <a:lnSpc>
                <a:spcPct val="100000"/>
              </a:lnSpc>
              <a:spcBef>
                <a:spcPts val="0"/>
              </a:spcBef>
            </a:pPr>
            <a:endParaRPr lang="nl-NL">
              <a:solidFill>
                <a:schemeClr val="tx1"/>
              </a:solidFill>
              <a:ea typeface="+mn-lt"/>
              <a:cs typeface="+mn-lt"/>
            </a:endParaRPr>
          </a:p>
          <a:p>
            <a:pPr marL="0" indent="0">
              <a:lnSpc>
                <a:spcPct val="100000"/>
              </a:lnSpc>
              <a:spcBef>
                <a:spcPts val="0"/>
              </a:spcBef>
              <a:buNone/>
            </a:pPr>
            <a:endParaRPr lang="nl-NL">
              <a:solidFill>
                <a:srgbClr val="000000"/>
              </a:solidFill>
              <a:ea typeface="+mn-lt"/>
              <a:cs typeface="+mn-lt"/>
            </a:endParaRPr>
          </a:p>
          <a:p>
            <a:pPr marL="742950" lvl="1" indent="-227965">
              <a:lnSpc>
                <a:spcPct val="100000"/>
              </a:lnSpc>
              <a:spcBef>
                <a:spcPts val="0"/>
              </a:spcBef>
              <a:buFont typeface="Arial,Sans-Serif" panose="020B0604020202020204" pitchFamily="34" charset="0"/>
            </a:pPr>
            <a:endParaRPr lang="en-US">
              <a:ea typeface="+mn-lt"/>
              <a:cs typeface="+mn-lt"/>
            </a:endParaRPr>
          </a:p>
          <a:p>
            <a:pPr marL="685165" lvl="1" indent="-227965"/>
            <a:endParaRPr lang="nl-NL">
              <a:cs typeface="Calibri" panose="020F0502020204030204"/>
            </a:endParaRPr>
          </a:p>
        </p:txBody>
      </p:sp>
      <p:sp>
        <p:nvSpPr>
          <p:cNvPr id="4" name="Tijdelijke aanduiding voor dianummer 3">
            <a:extLst>
              <a:ext uri="{FF2B5EF4-FFF2-40B4-BE49-F238E27FC236}">
                <a16:creationId xmlns:a16="http://schemas.microsoft.com/office/drawing/2014/main" id="{B23DDAAF-96D6-4D43-A70E-405D92B0D2DD}"/>
              </a:ext>
            </a:extLst>
          </p:cNvPr>
          <p:cNvSpPr>
            <a:spLocks noGrp="1"/>
          </p:cNvSpPr>
          <p:nvPr>
            <p:ph type="sldNum" sz="quarter" idx="12"/>
          </p:nvPr>
        </p:nvSpPr>
        <p:spPr/>
        <p:txBody>
          <a:bodyPr/>
          <a:lstStyle/>
          <a:p>
            <a:fld id="{C7667BEC-0511-4721-880C-282B0BD3357A}" type="slidenum">
              <a:rPr lang="nl-NL" smtClean="0"/>
              <a:t>7</a:t>
            </a:fld>
            <a:endParaRPr lang="nl-NL"/>
          </a:p>
        </p:txBody>
      </p:sp>
      <p:sp>
        <p:nvSpPr>
          <p:cNvPr id="5" name="Titel 1">
            <a:extLst>
              <a:ext uri="{FF2B5EF4-FFF2-40B4-BE49-F238E27FC236}">
                <a16:creationId xmlns:a16="http://schemas.microsoft.com/office/drawing/2014/main" id="{DE968AA8-CABC-7D9F-F608-C654918EEB33}"/>
              </a:ext>
            </a:extLst>
          </p:cNvPr>
          <p:cNvSpPr txBox="1">
            <a:spLocks/>
          </p:cNvSpPr>
          <p:nvPr/>
        </p:nvSpPr>
        <p:spPr>
          <a:xfrm>
            <a:off x="747409" y="443427"/>
            <a:ext cx="10515600" cy="823595"/>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3200" kern="1200">
                <a:solidFill>
                  <a:schemeClr val="tx2"/>
                </a:solidFill>
                <a:effectLst>
                  <a:outerShdw blurRad="38100" dist="38100" dir="2700000" algn="tl">
                    <a:srgbClr val="000000">
                      <a:alpha val="43137"/>
                    </a:srgbClr>
                  </a:outerShdw>
                </a:effectLst>
                <a:latin typeface="+mn-lt"/>
                <a:ea typeface="+mj-ea"/>
                <a:cs typeface="+mj-cs"/>
              </a:defRPr>
            </a:lvl1pPr>
          </a:lstStyle>
          <a:p>
            <a:r>
              <a:rPr lang="nl-NL"/>
              <a:t>Geplande activiteiten oktober – maart 2023</a:t>
            </a:r>
          </a:p>
        </p:txBody>
      </p:sp>
    </p:spTree>
    <p:extLst>
      <p:ext uri="{BB962C8B-B14F-4D97-AF65-F5344CB8AC3E}">
        <p14:creationId xmlns:p14="http://schemas.microsoft.com/office/powerpoint/2010/main" val="3329798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DF361-3661-C3BD-47F6-35D9EE0F50C8}"/>
              </a:ext>
            </a:extLst>
          </p:cNvPr>
          <p:cNvSpPr>
            <a:spLocks noGrp="1"/>
          </p:cNvSpPr>
          <p:nvPr>
            <p:ph type="title"/>
          </p:nvPr>
        </p:nvSpPr>
        <p:spPr>
          <a:xfrm>
            <a:off x="839788" y="365129"/>
            <a:ext cx="10515600" cy="823597"/>
          </a:xfrm>
        </p:spPr>
        <p:txBody>
          <a:bodyPr anchor="ctr">
            <a:normAutofit/>
          </a:bodyPr>
          <a:lstStyle/>
          <a:p>
            <a:r>
              <a:rPr lang="en-US" err="1"/>
              <a:t>Tussentijdse</a:t>
            </a:r>
            <a:r>
              <a:rPr lang="en-US"/>
              <a:t> </a:t>
            </a:r>
            <a:r>
              <a:rPr lang="en-US" err="1"/>
              <a:t>evaluatie</a:t>
            </a:r>
            <a:r>
              <a:rPr lang="en-US"/>
              <a:t> SSFH</a:t>
            </a:r>
            <a:endParaRPr lang="en-US" dirty="0"/>
          </a:p>
        </p:txBody>
      </p:sp>
      <p:sp>
        <p:nvSpPr>
          <p:cNvPr id="19" name="Content Placeholder 3">
            <a:extLst>
              <a:ext uri="{FF2B5EF4-FFF2-40B4-BE49-F238E27FC236}">
                <a16:creationId xmlns:a16="http://schemas.microsoft.com/office/drawing/2014/main" id="{5BC32F59-34CE-0C28-4BF2-269D07C67765}"/>
              </a:ext>
            </a:extLst>
          </p:cNvPr>
          <p:cNvSpPr>
            <a:spLocks noGrp="1"/>
          </p:cNvSpPr>
          <p:nvPr>
            <p:ph sz="half" idx="2"/>
          </p:nvPr>
        </p:nvSpPr>
        <p:spPr>
          <a:xfrm>
            <a:off x="839789" y="2327564"/>
            <a:ext cx="5157787" cy="3862099"/>
          </a:xfrm>
        </p:spPr>
        <p:txBody>
          <a:bodyPr vert="horz" lIns="91440" tIns="45720" rIns="91440" bIns="45720" rtlCol="0" anchor="t">
            <a:normAutofit/>
          </a:bodyPr>
          <a:lstStyle/>
          <a:p>
            <a:pPr marL="227965" indent="-227965"/>
            <a:r>
              <a:rPr lang="en-US" dirty="0">
                <a:cs typeface="Calibri"/>
              </a:rPr>
              <a:t>De </a:t>
            </a:r>
            <a:r>
              <a:rPr lang="en-US" dirty="0" err="1">
                <a:cs typeface="Calibri"/>
              </a:rPr>
              <a:t>eerste</a:t>
            </a:r>
            <a:r>
              <a:rPr lang="en-US" dirty="0">
                <a:cs typeface="Calibri"/>
              </a:rPr>
              <a:t> 6 </a:t>
            </a:r>
            <a:r>
              <a:rPr lang="en-US" dirty="0" err="1">
                <a:cs typeface="Calibri"/>
              </a:rPr>
              <a:t>maanden</a:t>
            </a:r>
            <a:r>
              <a:rPr lang="en-US" dirty="0">
                <a:cs typeface="Calibri"/>
              </a:rPr>
              <a:t> van het project </a:t>
            </a:r>
            <a:r>
              <a:rPr lang="en-US" dirty="0" err="1">
                <a:cs typeface="Calibri"/>
              </a:rPr>
              <a:t>zijn</a:t>
            </a:r>
            <a:r>
              <a:rPr lang="en-US" dirty="0">
                <a:cs typeface="Calibri"/>
              </a:rPr>
              <a:t> </a:t>
            </a:r>
            <a:r>
              <a:rPr lang="en-US" dirty="0" err="1">
                <a:cs typeface="Calibri"/>
              </a:rPr>
              <a:t>goed</a:t>
            </a:r>
            <a:r>
              <a:rPr lang="en-US" dirty="0">
                <a:cs typeface="Calibri"/>
              </a:rPr>
              <a:t> </a:t>
            </a:r>
            <a:r>
              <a:rPr lang="en-US" dirty="0" err="1">
                <a:cs typeface="Calibri"/>
              </a:rPr>
              <a:t>verlopen</a:t>
            </a:r>
            <a:r>
              <a:rPr lang="en-US" dirty="0">
                <a:cs typeface="Calibri"/>
              </a:rPr>
              <a:t>, nu is het </a:t>
            </a:r>
            <a:r>
              <a:rPr lang="en-US" dirty="0" err="1">
                <a:cs typeface="Calibri"/>
              </a:rPr>
              <a:t>aan</a:t>
            </a:r>
            <a:r>
              <a:rPr lang="en-US" dirty="0">
                <a:cs typeface="Calibri"/>
              </a:rPr>
              <a:t> de </a:t>
            </a:r>
            <a:r>
              <a:rPr lang="en-US" dirty="0" err="1">
                <a:cs typeface="Calibri"/>
              </a:rPr>
              <a:t>deelnemende</a:t>
            </a:r>
            <a:r>
              <a:rPr lang="en-US" dirty="0">
                <a:cs typeface="Calibri"/>
              </a:rPr>
              <a:t> </a:t>
            </a:r>
            <a:r>
              <a:rPr lang="en-US" dirty="0" err="1">
                <a:cs typeface="Calibri"/>
              </a:rPr>
              <a:t>huisartsenpraktijken</a:t>
            </a:r>
            <a:r>
              <a:rPr lang="en-US" dirty="0">
                <a:cs typeface="Calibri"/>
              </a:rPr>
              <a:t> om de net </a:t>
            </a:r>
            <a:r>
              <a:rPr lang="en-US" dirty="0" err="1">
                <a:cs typeface="Calibri"/>
              </a:rPr>
              <a:t>gestarte</a:t>
            </a:r>
            <a:r>
              <a:rPr lang="en-US" dirty="0">
                <a:cs typeface="Calibri"/>
              </a:rPr>
              <a:t> BBL-DA student </a:t>
            </a:r>
            <a:r>
              <a:rPr lang="en-US" dirty="0" err="1">
                <a:cs typeface="Calibri"/>
              </a:rPr>
              <a:t>verder</a:t>
            </a:r>
            <a:r>
              <a:rPr lang="en-US" dirty="0">
                <a:cs typeface="Calibri"/>
              </a:rPr>
              <a:t> </a:t>
            </a:r>
            <a:r>
              <a:rPr lang="en-US" dirty="0" err="1">
                <a:cs typeface="Calibri"/>
              </a:rPr>
              <a:t>te</a:t>
            </a:r>
            <a:r>
              <a:rPr lang="en-US" dirty="0">
                <a:cs typeface="Calibri"/>
              </a:rPr>
              <a:t> </a:t>
            </a:r>
            <a:r>
              <a:rPr lang="en-US" dirty="0" err="1">
                <a:cs typeface="Calibri"/>
              </a:rPr>
              <a:t>begeleiden</a:t>
            </a:r>
            <a:r>
              <a:rPr lang="en-US" dirty="0">
                <a:cs typeface="Calibri"/>
              </a:rPr>
              <a:t> in het </a:t>
            </a:r>
            <a:r>
              <a:rPr lang="en-US" dirty="0" err="1">
                <a:cs typeface="Calibri"/>
              </a:rPr>
              <a:t>werk-leertraject</a:t>
            </a:r>
            <a:r>
              <a:rPr lang="en-US" dirty="0">
                <a:cs typeface="Calibri"/>
              </a:rPr>
              <a:t>.</a:t>
            </a:r>
          </a:p>
        </p:txBody>
      </p:sp>
      <p:pic>
        <p:nvPicPr>
          <p:cNvPr id="5" name="Picture 5">
            <a:extLst>
              <a:ext uri="{FF2B5EF4-FFF2-40B4-BE49-F238E27FC236}">
                <a16:creationId xmlns:a16="http://schemas.microsoft.com/office/drawing/2014/main" id="{479461BF-B542-B1DC-B5C0-4DF6F4460543}"/>
              </a:ext>
            </a:extLst>
          </p:cNvPr>
          <p:cNvPicPr>
            <a:picLocks noGrp="1" noChangeAspect="1"/>
          </p:cNvPicPr>
          <p:nvPr>
            <p:ph sz="quarter" idx="4"/>
          </p:nvPr>
        </p:nvPicPr>
        <p:blipFill rotWithShape="1">
          <a:blip r:embed="rId2"/>
          <a:srcRect t="25446" r="1" b="18484"/>
          <a:stretch/>
        </p:blipFill>
        <p:spPr>
          <a:xfrm>
            <a:off x="6227959" y="1918686"/>
            <a:ext cx="5183188" cy="3862099"/>
          </a:xfrm>
          <a:noFill/>
        </p:spPr>
      </p:pic>
      <p:sp>
        <p:nvSpPr>
          <p:cNvPr id="4" name="Slide Number Placeholder 3">
            <a:extLst>
              <a:ext uri="{FF2B5EF4-FFF2-40B4-BE49-F238E27FC236}">
                <a16:creationId xmlns:a16="http://schemas.microsoft.com/office/drawing/2014/main" id="{5C401215-F7F5-89C8-C8F3-2C147600D8DC}"/>
              </a:ext>
            </a:extLst>
          </p:cNvPr>
          <p:cNvSpPr>
            <a:spLocks noGrp="1"/>
          </p:cNvSpPr>
          <p:nvPr>
            <p:ph type="sldNum" sz="quarter" idx="12"/>
          </p:nvPr>
        </p:nvSpPr>
        <p:spPr>
          <a:xfrm>
            <a:off x="8610600" y="6356356"/>
            <a:ext cx="2743200" cy="365125"/>
          </a:xfrm>
        </p:spPr>
        <p:txBody>
          <a:bodyPr anchor="ctr">
            <a:normAutofit/>
          </a:bodyPr>
          <a:lstStyle/>
          <a:p>
            <a:pPr>
              <a:spcAft>
                <a:spcPts val="600"/>
              </a:spcAft>
            </a:pPr>
            <a:fld id="{C7667BEC-0511-4721-880C-282B0BD3357A}" type="slidenum">
              <a:rPr lang="nl-NL" smtClean="0"/>
              <a:pPr>
                <a:spcAft>
                  <a:spcPts val="600"/>
                </a:spcAft>
              </a:pPr>
              <a:t>8</a:t>
            </a:fld>
            <a:endParaRPr lang="nl-NL"/>
          </a:p>
        </p:txBody>
      </p:sp>
    </p:spTree>
    <p:extLst>
      <p:ext uri="{BB962C8B-B14F-4D97-AF65-F5344CB8AC3E}">
        <p14:creationId xmlns:p14="http://schemas.microsoft.com/office/powerpoint/2010/main" val="906473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D4A778-5145-B933-1B43-32AB471578FF}"/>
              </a:ext>
            </a:extLst>
          </p:cNvPr>
          <p:cNvSpPr>
            <a:spLocks noGrp="1"/>
          </p:cNvSpPr>
          <p:nvPr>
            <p:ph type="title"/>
          </p:nvPr>
        </p:nvSpPr>
        <p:spPr/>
        <p:txBody>
          <a:bodyPr/>
          <a:lstStyle/>
          <a:p>
            <a:r>
              <a:rPr lang="nl-NL" dirty="0">
                <a:ea typeface="Calibri"/>
                <a:cs typeface="Calibri"/>
              </a:rPr>
              <a:t>Eind evaluatie SSFH – Nov 2023</a:t>
            </a:r>
            <a:endParaRPr lang="nl-NL" dirty="0"/>
          </a:p>
        </p:txBody>
      </p:sp>
      <p:sp>
        <p:nvSpPr>
          <p:cNvPr id="3" name="Tijdelijke aanduiding voor inhoud 2">
            <a:extLst>
              <a:ext uri="{FF2B5EF4-FFF2-40B4-BE49-F238E27FC236}">
                <a16:creationId xmlns:a16="http://schemas.microsoft.com/office/drawing/2014/main" id="{64BE9714-8C77-8113-C446-569FCC5E6CDA}"/>
              </a:ext>
            </a:extLst>
          </p:cNvPr>
          <p:cNvSpPr>
            <a:spLocks noGrp="1"/>
          </p:cNvSpPr>
          <p:nvPr>
            <p:ph idx="1"/>
          </p:nvPr>
        </p:nvSpPr>
        <p:spPr/>
        <p:txBody>
          <a:bodyPr vert="horz" lIns="91440" tIns="45720" rIns="91440" bIns="45720" rtlCol="0" anchor="t">
            <a:normAutofit lnSpcReduction="10000"/>
          </a:bodyPr>
          <a:lstStyle/>
          <a:p>
            <a:pPr marL="227965" indent="-227965"/>
            <a:r>
              <a:rPr lang="nl-NL" dirty="0">
                <a:ea typeface="Calibri"/>
                <a:cs typeface="Calibri"/>
              </a:rPr>
              <a:t>Maart 2023 is de subsidie, kosten neutraal verlengt </a:t>
            </a:r>
            <a:r>
              <a:rPr lang="nl-NL" dirty="0" err="1">
                <a:ea typeface="Calibri"/>
                <a:cs typeface="Calibri"/>
              </a:rPr>
              <a:t>i.v.m</a:t>
            </a:r>
            <a:r>
              <a:rPr lang="nl-NL" dirty="0">
                <a:ea typeface="Calibri"/>
                <a:cs typeface="Calibri"/>
              </a:rPr>
              <a:t> uitvoering die door liep</a:t>
            </a:r>
            <a:endParaRPr lang="nl-NL" dirty="0"/>
          </a:p>
          <a:p>
            <a:pPr marL="227965" indent="-227965"/>
            <a:r>
              <a:rPr lang="nl-NL" dirty="0">
                <a:ea typeface="Calibri"/>
                <a:cs typeface="Calibri"/>
              </a:rPr>
              <a:t>September 2023 nieuwe klas met ROC gestart (4 Honk kandidaten)</a:t>
            </a:r>
          </a:p>
          <a:p>
            <a:pPr marL="227965" indent="-227965"/>
            <a:r>
              <a:rPr lang="nl-NL" b="1" u="sng" dirty="0">
                <a:ea typeface="Calibri"/>
                <a:cs typeface="Calibri"/>
              </a:rPr>
              <a:t>Knelpunten;</a:t>
            </a:r>
          </a:p>
          <a:p>
            <a:pPr marL="685154" lvl="1" indent="-227965"/>
            <a:r>
              <a:rPr lang="nl-NL" dirty="0">
                <a:ea typeface="Calibri"/>
                <a:cs typeface="Calibri"/>
              </a:rPr>
              <a:t>Gebrek aan leer plekken</a:t>
            </a:r>
          </a:p>
          <a:p>
            <a:pPr marL="685154" lvl="1" indent="-227965"/>
            <a:r>
              <a:rPr lang="nl-NL" dirty="0">
                <a:ea typeface="Calibri"/>
                <a:cs typeface="Calibri"/>
              </a:rPr>
              <a:t>Loonkosten voor sommige praktijken te hoog – kiezen liever voor BOL</a:t>
            </a:r>
          </a:p>
          <a:p>
            <a:pPr marL="685154" lvl="1" indent="-227965"/>
            <a:r>
              <a:rPr lang="nl-NL" dirty="0">
                <a:ea typeface="Calibri"/>
                <a:cs typeface="Calibri"/>
              </a:rPr>
              <a:t>Huisvestingsknelpunten (te kort ruimte om op te leiden)</a:t>
            </a:r>
          </a:p>
          <a:p>
            <a:pPr marL="685154" lvl="1" indent="-227965"/>
            <a:r>
              <a:rPr lang="nl-NL" dirty="0">
                <a:ea typeface="Calibri"/>
                <a:cs typeface="Calibri"/>
              </a:rPr>
              <a:t>Duur opleiding wordt nog steeds als lang ervaren </a:t>
            </a:r>
          </a:p>
          <a:p>
            <a:pPr marL="685154" lvl="1" indent="-227965"/>
            <a:endParaRPr lang="nl-NL" dirty="0">
              <a:ea typeface="Calibri"/>
              <a:cs typeface="Calibri"/>
            </a:endParaRPr>
          </a:p>
          <a:p>
            <a:pPr marL="227965" indent="-227965"/>
            <a:r>
              <a:rPr lang="nl-NL" b="1" u="sng" dirty="0">
                <a:ea typeface="Calibri"/>
                <a:cs typeface="Calibri"/>
              </a:rPr>
              <a:t>Follow-up; </a:t>
            </a:r>
          </a:p>
          <a:p>
            <a:pPr marL="685154" lvl="1" indent="-227965"/>
            <a:r>
              <a:rPr lang="nl-NL" dirty="0">
                <a:ea typeface="Calibri"/>
                <a:cs typeface="Calibri"/>
              </a:rPr>
              <a:t>2024 regionaal inzetten op opzetten BBL pool (waardoor gecombineerde werkplekken mogelijk worden) </a:t>
            </a:r>
          </a:p>
          <a:p>
            <a:pPr marL="685154" lvl="1" indent="-227965"/>
            <a:r>
              <a:rPr lang="nl-NL" dirty="0">
                <a:ea typeface="Calibri"/>
                <a:cs typeface="Calibri"/>
              </a:rPr>
              <a:t>Loonkosten regionaal bekostigen i.p.v. op praktijk niveau </a:t>
            </a:r>
          </a:p>
          <a:p>
            <a:pPr marL="685154" lvl="1" indent="-227965"/>
            <a:r>
              <a:rPr lang="nl-NL" dirty="0">
                <a:ea typeface="Calibri"/>
                <a:cs typeface="Calibri"/>
              </a:rPr>
              <a:t>Combibanen in de regio creëren en combi stages </a:t>
            </a:r>
          </a:p>
          <a:p>
            <a:pPr marL="685154" lvl="1" indent="-227965"/>
            <a:endParaRPr lang="nl-NL" dirty="0">
              <a:ea typeface="Calibri"/>
              <a:cs typeface="Calibri"/>
            </a:endParaRPr>
          </a:p>
        </p:txBody>
      </p:sp>
      <p:sp>
        <p:nvSpPr>
          <p:cNvPr id="4" name="Tijdelijke aanduiding voor dianummer 3">
            <a:extLst>
              <a:ext uri="{FF2B5EF4-FFF2-40B4-BE49-F238E27FC236}">
                <a16:creationId xmlns:a16="http://schemas.microsoft.com/office/drawing/2014/main" id="{625B5626-9193-B009-4430-D59E04049CBF}"/>
              </a:ext>
            </a:extLst>
          </p:cNvPr>
          <p:cNvSpPr>
            <a:spLocks noGrp="1"/>
          </p:cNvSpPr>
          <p:nvPr>
            <p:ph type="sldNum" sz="quarter" idx="12"/>
          </p:nvPr>
        </p:nvSpPr>
        <p:spPr/>
        <p:txBody>
          <a:bodyPr/>
          <a:lstStyle/>
          <a:p>
            <a:fld id="{C7667BEC-0511-4721-880C-282B0BD3357A}" type="slidenum">
              <a:rPr lang="nl-NL" smtClean="0"/>
              <a:t>9</a:t>
            </a:fld>
            <a:endParaRPr lang="nl-NL"/>
          </a:p>
        </p:txBody>
      </p:sp>
    </p:spTree>
    <p:extLst>
      <p:ext uri="{BB962C8B-B14F-4D97-AF65-F5344CB8AC3E}">
        <p14:creationId xmlns:p14="http://schemas.microsoft.com/office/powerpoint/2010/main" val="1462798916"/>
      </p:ext>
    </p:extLst>
  </p:cSld>
  <p:clrMapOvr>
    <a:masterClrMapping/>
  </p:clrMapOvr>
</p:sld>
</file>

<file path=ppt/theme/theme1.xml><?xml version="1.0" encoding="utf-8"?>
<a:theme xmlns:a="http://schemas.openxmlformats.org/drawingml/2006/main" name="Kantoorthema">
  <a:themeElements>
    <a:clrScheme name="HONK logokleuren">
      <a:dk1>
        <a:sysClr val="windowText" lastClr="000000"/>
      </a:dk1>
      <a:lt1>
        <a:sysClr val="window" lastClr="FFFFFF"/>
      </a:lt1>
      <a:dk2>
        <a:srgbClr val="1F497D"/>
      </a:dk2>
      <a:lt2>
        <a:srgbClr val="EEECE1"/>
      </a:lt2>
      <a:accent1>
        <a:srgbClr val="004E7F"/>
      </a:accent1>
      <a:accent2>
        <a:srgbClr val="E00024"/>
      </a:accent2>
      <a:accent3>
        <a:srgbClr val="9BBB59"/>
      </a:accent3>
      <a:accent4>
        <a:srgbClr val="CC007B"/>
      </a:accent4>
      <a:accent5>
        <a:srgbClr val="01A8EC"/>
      </a:accent5>
      <a:accent6>
        <a:srgbClr val="F79646"/>
      </a:accent6>
      <a:hlink>
        <a:srgbClr val="0000FF"/>
      </a:hlink>
      <a:folHlink>
        <a:srgbClr val="800080"/>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 HONK blauw v2.pptx" id="{9AEC7CBB-6EB0-48B6-9CE9-90F1FA38CAE9}" vid="{04E230E8-EECD-4F30-8B79-DD229F760692}"/>
    </a:ext>
  </a:extLst>
</a:theme>
</file>

<file path=ppt/theme/theme2.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0D50C258B2E2B4885917327B06880BC" ma:contentTypeVersion="17" ma:contentTypeDescription="Een nieuw document maken." ma:contentTypeScope="" ma:versionID="c756e7f2b2f4f21a3a3ef6d8d82c7690">
  <xsd:schema xmlns:xsd="http://www.w3.org/2001/XMLSchema" xmlns:xs="http://www.w3.org/2001/XMLSchema" xmlns:p="http://schemas.microsoft.com/office/2006/metadata/properties" xmlns:ns2="2f3d58d5-2930-416f-b001-e3ec7433ad1f" xmlns:ns3="b1fa1ff7-d49b-43fd-aa7a-7cd853c63b4d" xmlns:ns4="9dd09542-d016-49ed-b600-daf18a1aafbe" targetNamespace="http://schemas.microsoft.com/office/2006/metadata/properties" ma:root="true" ma:fieldsID="358a43da92cb805642865c3b6eaa75d2" ns2:_="" ns3:_="" ns4:_="">
    <xsd:import namespace="2f3d58d5-2930-416f-b001-e3ec7433ad1f"/>
    <xsd:import namespace="b1fa1ff7-d49b-43fd-aa7a-7cd853c63b4d"/>
    <xsd:import namespace="9dd09542-d016-49ed-b600-daf18a1aafbe"/>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4:SharedWithUsers" minOccurs="0"/>
                <xsd:element ref="ns4:SharedWithDetail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lcf76f155ced4ddcb4097134ff3c332f" minOccurs="0"/>
                <xsd:element ref="ns4:TaxCatchAll" minOccurs="0"/>
                <xsd:element ref="ns3:MediaLengthInSecond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3d58d5-2930-416f-b001-e3ec7433ad1f" elementFormDefault="qualified">
    <xsd:import namespace="http://schemas.microsoft.com/office/2006/documentManagement/types"/>
    <xsd:import namespace="http://schemas.microsoft.com/office/infopath/2007/PartnerControls"/>
    <xsd:element name="_dlc_DocId" ma:index="8" nillable="true" ma:displayName="Waarde van de document-id" ma:description="De waarde van de document-id die aan dit item is toegewezen." ma:internalName="_dlc_DocId" ma:readOnly="true">
      <xsd:simpleType>
        <xsd:restriction base="dms:Text"/>
      </xsd:simpleType>
    </xsd:element>
    <xsd:element name="_dlc_DocIdUrl" ma:index="9"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Id blijven behouden" ma:description="Id behouden tijdens toevoegen."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b1fa1ff7-d49b-43fd-aa7a-7cd853c63b4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8df417c2-465e-4ce4-923d-fe3258e4f0bc" ma:termSetId="09814cd3-568e-fe90-9814-8d621ff8fb84" ma:anchorId="fba54fb3-c3e1-fe81-a776-ca4b69148c4d" ma:open="true" ma:isKeyword="false">
      <xsd:complexType>
        <xsd:sequence>
          <xsd:element ref="pc:Terms" minOccurs="0" maxOccurs="1"/>
        </xsd:sequence>
      </xsd:complexType>
    </xsd:element>
    <xsd:element name="MediaLengthInSeconds" ma:index="24" nillable="true" ma:displayName="MediaLengthInSeconds" ma:hidden="true" ma:internalName="MediaLengthInSeconds" ma:readOnly="true">
      <xsd:simpleType>
        <xsd:restriction base="dms:Unknown"/>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dd09542-d016-49ed-b600-daf18a1aafbe" elementFormDefault="qualified">
    <xsd:import namespace="http://schemas.microsoft.com/office/2006/documentManagement/types"/>
    <xsd:import namespace="http://schemas.microsoft.com/office/infopath/2007/PartnerControls"/>
    <xsd:element name="SharedWithUsers" ma:index="13"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dd59b053-0725-412c-8259-bdb8421e6bed}" ma:internalName="TaxCatchAll" ma:showField="CatchAllData" ma:web="9dd09542-d016-49ed-b600-daf18a1aafb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dd09542-d016-49ed-b600-daf18a1aafbe" xsi:nil="true"/>
    <lcf76f155ced4ddcb4097134ff3c332f xmlns="b1fa1ff7-d49b-43fd-aa7a-7cd853c63b4d">
      <Terms xmlns="http://schemas.microsoft.com/office/infopath/2007/PartnerControls"/>
    </lcf76f155ced4ddcb4097134ff3c332f>
    <SharedWithUsers xmlns="9dd09542-d016-49ed-b600-daf18a1aafbe">
      <UserInfo>
        <DisplayName>Paulien Smid</DisplayName>
        <AccountId>37</AccountId>
        <AccountType/>
      </UserInfo>
      <UserInfo>
        <DisplayName>Stephanie Voorsluijs-van Vuren</DisplayName>
        <AccountId>16</AccountId>
        <AccountType/>
      </UserInfo>
      <UserInfo>
        <DisplayName>SharingLinks.b6d8e407-457e-5834-8e83-cdccb43744d4.OrganizationEdit.b5713420-5d09-4978-8e17-8f52017cb107</DisplayName>
        <AccountId>54</AccountId>
        <AccountType/>
      </UserInfo>
      <UserInfo>
        <DisplayName>Mirella Koeten</DisplayName>
        <AccountId>14</AccountId>
        <AccountType/>
      </UserInfo>
    </SharedWithUsers>
    <_dlc_DocId xmlns="2f3d58d5-2930-416f-b001-e3ec7433ad1f">1120-819813192-60480</_dlc_DocId>
    <_dlc_DocIdUrl xmlns="2f3d58d5-2930-416f-b001-e3ec7433ad1f">
      <Url>https://wispanl.sharepoint.com/sites/SSFH/_layouts/15/DocIdRedir.aspx?ID=1120-819813192-60480</Url>
      <Description>1120-819813192-60480</Description>
    </_dlc_DocIdUrl>
  </documentManagement>
</p:properties>
</file>

<file path=customXml/item4.xml><?xml version="1.0" encoding="utf-8"?>
<?mso-contentType ?>
<SharedContentType xmlns="Microsoft.SharePoint.Taxonomy.ContentTypeSync" SourceId="8df417c2-465e-4ce4-923d-fe3258e4f0bc" ContentTypeId="0x0101" PreviousValue="false"/>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E67BD8E1-5879-4B34-830C-65E8FB4FDB01}"/>
</file>

<file path=customXml/itemProps2.xml><?xml version="1.0" encoding="utf-8"?>
<ds:datastoreItem xmlns:ds="http://schemas.openxmlformats.org/officeDocument/2006/customXml" ds:itemID="{FAE06F0B-5B74-49EA-8970-6500C56029F8}">
  <ds:schemaRefs>
    <ds:schemaRef ds:uri="http://schemas.microsoft.com/sharepoint/v3/contenttype/forms"/>
  </ds:schemaRefs>
</ds:datastoreItem>
</file>

<file path=customXml/itemProps3.xml><?xml version="1.0" encoding="utf-8"?>
<ds:datastoreItem xmlns:ds="http://schemas.openxmlformats.org/officeDocument/2006/customXml" ds:itemID="{0B4C744D-710D-4653-8A98-07EB00F27C5E}">
  <ds:schemaRefs>
    <ds:schemaRef ds:uri="30906eaf-ed54-4e31-95b4-aa90618958b2"/>
    <ds:schemaRef ds:uri="4892a5f2-f641-43ea-9cfc-e153d33b30ad"/>
    <ds:schemaRef ds:uri="9d53829d-b9e5-4951-b77b-4085c364eb6a"/>
    <ds:schemaRef ds:uri="eda41284-eecc-45e2-a2c7-8cf457e55b5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1ec95e18-3305-4fc6-b8f6-d163437e1803"/>
    <ds:schemaRef ds:uri="96ece961-4176-4181-8f04-53a9df419c8a"/>
  </ds:schemaRefs>
</ds:datastoreItem>
</file>

<file path=customXml/itemProps4.xml><?xml version="1.0" encoding="utf-8"?>
<ds:datastoreItem xmlns:ds="http://schemas.openxmlformats.org/officeDocument/2006/customXml" ds:itemID="{6916C2BB-1A04-4B2F-9757-40EF28EA42AB}"/>
</file>

<file path=customXml/itemProps5.xml><?xml version="1.0" encoding="utf-8"?>
<ds:datastoreItem xmlns:ds="http://schemas.openxmlformats.org/officeDocument/2006/customXml" ds:itemID="{26FBE11B-FB82-460A-819A-AA1814C5DFED}"/>
</file>

<file path=docProps/app.xml><?xml version="1.0" encoding="utf-8"?>
<Properties xmlns="http://schemas.openxmlformats.org/officeDocument/2006/extended-properties" xmlns:vt="http://schemas.openxmlformats.org/officeDocument/2006/docPropsVTypes">
  <Template/>
  <TotalTime>20</TotalTime>
  <Words>3454</Words>
  <Application>Microsoft Office PowerPoint</Application>
  <PresentationFormat>Breedbeeld</PresentationFormat>
  <Paragraphs>226</Paragraphs>
  <Slides>17</Slides>
  <Notes>0</Notes>
  <HiddenSlides>0</HiddenSlides>
  <MMClips>0</MMClips>
  <ScaleCrop>false</ScaleCrop>
  <HeadingPairs>
    <vt:vector size="6" baseType="variant">
      <vt:variant>
        <vt:lpstr>Gebruikte lettertypen</vt:lpstr>
      </vt:variant>
      <vt:variant>
        <vt:i4>7</vt:i4>
      </vt:variant>
      <vt:variant>
        <vt:lpstr>Thema</vt:lpstr>
      </vt:variant>
      <vt:variant>
        <vt:i4>2</vt:i4>
      </vt:variant>
      <vt:variant>
        <vt:lpstr>Diatitels</vt:lpstr>
      </vt:variant>
      <vt:variant>
        <vt:i4>17</vt:i4>
      </vt:variant>
    </vt:vector>
  </HeadingPairs>
  <TitlesOfParts>
    <vt:vector size="26" baseType="lpstr">
      <vt:lpstr>Arial</vt:lpstr>
      <vt:lpstr>Arial,Sans-Serif</vt:lpstr>
      <vt:lpstr>Calibri</vt:lpstr>
      <vt:lpstr>Calibri Light</vt:lpstr>
      <vt:lpstr>Symbol</vt:lpstr>
      <vt:lpstr>Times New Roman</vt:lpstr>
      <vt:lpstr>Wingdings</vt:lpstr>
      <vt:lpstr>Kantoorthema</vt:lpstr>
      <vt:lpstr>1_Kantoorthema</vt:lpstr>
      <vt:lpstr>Eindevaluatie  (zij-)instroom doktersassistentes vergroten</vt:lpstr>
      <vt:lpstr>Aanleiding projectaanvraag</vt:lpstr>
      <vt:lpstr>Gekozen oplossingsrichting</vt:lpstr>
      <vt:lpstr>De uit te voeren activiteiten</vt:lpstr>
      <vt:lpstr>Gerealiseerde activiteiten vanaf april 2022 t/m sept 2022</vt:lpstr>
      <vt:lpstr>PowerPoint-presentatie</vt:lpstr>
      <vt:lpstr>PowerPoint-presentatie</vt:lpstr>
      <vt:lpstr>Tussentijdse evaluatie SSFH</vt:lpstr>
      <vt:lpstr>Eind evaluatie SSFH – Nov 2023</vt:lpstr>
      <vt:lpstr>Bijlagen: achtergronden van activiteiten</vt:lpstr>
      <vt:lpstr>Uitkomsten enquete juni 2022</vt:lpstr>
      <vt:lpstr>Nieuwsuitingen HONK: open dag doktersassistenten in opleiding</vt:lpstr>
      <vt:lpstr>Nieuwsuitingen HONK: werving doktersassistentes</vt:lpstr>
      <vt:lpstr>Vacaturetekst werving BBL-deelnemers</vt:lpstr>
      <vt:lpstr>Vacaturetekst werving BBL-deelnemers</vt:lpstr>
      <vt:lpstr>Nieuwsuitingen BBL-DA opleidingstraject</vt:lpstr>
      <vt:lpstr>Nieuwsuitingen BBL-DA opleidingstraject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Mirella Koeten</dc:creator>
  <cp:lastModifiedBy>Anneroos Blok</cp:lastModifiedBy>
  <cp:revision>68</cp:revision>
  <dcterms:created xsi:type="dcterms:W3CDTF">2020-10-07T08:11:40Z</dcterms:created>
  <dcterms:modified xsi:type="dcterms:W3CDTF">2023-10-09T13:42:18Z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0x01010040D50C258B2E2B4885917327B06880BC</vt:lpwstr>
  </property>
  <property fmtid="{D5CDD505-2E9C-101B-9397-08002B2CF9AE}" pid="3" name="Order">
    <vt:r8>4001400</vt:r8>
  </property>
  <property fmtid="{D5CDD505-2E9C-101B-9397-08002B2CF9AE}" pid="4" name="MediaServiceImageTags">
    <vt:lpwstr/>
  </property>
  <property fmtid="{D5CDD505-2E9C-101B-9397-08002B2CF9AE}" pid="5" name="_dlc_DocIdItemGuid">
    <vt:lpwstr>732e9fbd-7649-4ac2-be16-f20dce51faf6</vt:lpwstr>
  </property>
</Properties>
</file>