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16"/>
  </p:notesMasterIdLst>
  <p:sldIdLst>
    <p:sldId id="4116" r:id="rId7"/>
    <p:sldId id="4128" r:id="rId8"/>
    <p:sldId id="4134" r:id="rId9"/>
    <p:sldId id="4142" r:id="rId10"/>
    <p:sldId id="4138" r:id="rId11"/>
    <p:sldId id="4135" r:id="rId12"/>
    <p:sldId id="4140" r:id="rId13"/>
    <p:sldId id="4136" r:id="rId14"/>
    <p:sldId id="4141"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27914691-631C-BE49-A3A4-C8ACCEA48AA6}">
          <p14:sldIdLst>
            <p14:sldId id="4116"/>
            <p14:sldId id="4128"/>
          </p14:sldIdLst>
        </p14:section>
        <p14:section name="Het Project" id="{5680C711-FAC8-A347-B8A1-696755005C5A}">
          <p14:sldIdLst>
            <p14:sldId id="4134"/>
            <p14:sldId id="4142"/>
            <p14:sldId id="4138"/>
          </p14:sldIdLst>
        </p14:section>
        <p14:section name="Evaluatie" id="{FB1B416A-B949-1C4D-916F-A1E876557C5B}">
          <p14:sldIdLst>
            <p14:sldId id="4135"/>
            <p14:sldId id="4140"/>
          </p14:sldIdLst>
        </p14:section>
        <p14:section name="Lessons Learned" id="{16C186D7-CAE9-4C43-B272-CE02333D4016}">
          <p14:sldIdLst>
            <p14:sldId id="4136"/>
          </p14:sldIdLst>
        </p14:section>
        <p14:section name="Afsluitend" id="{28BDCDD6-3799-2942-9333-CC3ACC910F18}">
          <p14:sldIdLst>
            <p14:sldId id="4141"/>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69AFCCF-A299-5A5D-0D37-B0CF9D59E9E1}" name="Arno Molenaar" initials="AM" userId="S::arno@youngconsultingcrew.nl::2b13ce0d-012d-45b4-a23c-71b7e7a8a74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CF8"/>
    <a:srgbClr val="F4B183"/>
    <a:srgbClr val="9467BE"/>
    <a:srgbClr val="D72727"/>
    <a:srgbClr val="EC7004"/>
    <a:srgbClr val="1E77B4"/>
    <a:srgbClr val="2AA02B"/>
    <a:srgbClr val="3D3D3D"/>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67629"/>
  </p:normalViewPr>
  <p:slideViewPr>
    <p:cSldViewPr snapToGrid="0">
      <p:cViewPr varScale="1">
        <p:scale>
          <a:sx n="55" d="100"/>
          <a:sy n="55" d="100"/>
        </p:scale>
        <p:origin x="171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je de Jong" userId="117a7919-e962-465f-aebd-076cbec8cd5a" providerId="ADAL" clId="{10F4778E-5E79-407D-8BCA-A43DFC63987E}"/>
    <pc:docChg chg="delSld delSection modSection">
      <pc:chgData name="Marije de Jong" userId="117a7919-e962-465f-aebd-076cbec8cd5a" providerId="ADAL" clId="{10F4778E-5E79-407D-8BCA-A43DFC63987E}" dt="2024-08-28T07:03:54.100" v="1" actId="47"/>
      <pc:docMkLst>
        <pc:docMk/>
      </pc:docMkLst>
      <pc:sldChg chg="del">
        <pc:chgData name="Marije de Jong" userId="117a7919-e962-465f-aebd-076cbec8cd5a" providerId="ADAL" clId="{10F4778E-5E79-407D-8BCA-A43DFC63987E}" dt="2024-08-28T07:03:50.098" v="0" actId="47"/>
        <pc:sldMkLst>
          <pc:docMk/>
          <pc:sldMk cId="3895784232" sldId="4139"/>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Users\arnomolenaar\Downloads\uitgewerkte%20enquete%20huisartsen%20(1).od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arnomolenaar\Downloads\uitgewerkte%20enquete%20huisartsen%20(1).od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arnomolenaar\Downloads\uitgewerkte%20enquete%20huisartsen%20(1).od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arnomolenaar\Downloads\uitgewerkte%20enquete%20huisartsen%20(1).ods"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arnomolenaar\Downloads\uitgewerkte%20enquete%20huisartsen%20(1).ods"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1. </a:t>
            </a:r>
            <a:r>
              <a:rPr lang="en-US" err="1"/>
              <a:t>Staat</a:t>
            </a:r>
            <a:r>
              <a:rPr lang="en-US"/>
              <a:t> er </a:t>
            </a:r>
            <a:r>
              <a:rPr lang="en-US" err="1"/>
              <a:t>een</a:t>
            </a:r>
            <a:r>
              <a:rPr lang="en-US"/>
              <a:t> </a:t>
            </a:r>
            <a:r>
              <a:rPr lang="en-US" err="1"/>
              <a:t>vacature</a:t>
            </a:r>
            <a:r>
              <a:rPr lang="en-US"/>
              <a:t> open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barChart>
        <c:barDir val="col"/>
        <c:grouping val="clustered"/>
        <c:varyColors val="0"/>
        <c:ser>
          <c:idx val="0"/>
          <c:order val="0"/>
          <c:tx>
            <c:strRef>
              <c:f>Blad1!$B$22</c:f>
              <c:strCache>
                <c:ptCount val="1"/>
                <c:pt idx="0">
                  <c:v>Staat er een vacature open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Blad1!$A$23:$A$24</c:f>
              <c:strCache>
                <c:ptCount val="2"/>
                <c:pt idx="0">
                  <c:v>Ja</c:v>
                </c:pt>
                <c:pt idx="1">
                  <c:v>Nee</c:v>
                </c:pt>
              </c:strCache>
            </c:strRef>
          </c:cat>
          <c:val>
            <c:numRef>
              <c:f>Blad1!$B$23:$B$24</c:f>
              <c:numCache>
                <c:formatCode>General</c:formatCode>
                <c:ptCount val="2"/>
                <c:pt idx="0">
                  <c:v>18</c:v>
                </c:pt>
                <c:pt idx="1">
                  <c:v>12</c:v>
                </c:pt>
              </c:numCache>
            </c:numRef>
          </c:val>
          <c:extLst>
            <c:ext xmlns:c16="http://schemas.microsoft.com/office/drawing/2014/chart" uri="{C3380CC4-5D6E-409C-BE32-E72D297353CC}">
              <c16:uniqueId val="{00000000-4BD6-A748-B241-70E96328E219}"/>
            </c:ext>
          </c:extLst>
        </c:ser>
        <c:dLbls>
          <c:dLblPos val="ctr"/>
          <c:showLegendKey val="0"/>
          <c:showVal val="1"/>
          <c:showCatName val="0"/>
          <c:showSerName val="0"/>
          <c:showPercent val="0"/>
          <c:showBubbleSize val="0"/>
        </c:dLbls>
        <c:gapWidth val="219"/>
        <c:overlap val="-27"/>
        <c:axId val="1402985487"/>
        <c:axId val="1402987135"/>
      </c:barChart>
      <c:catAx>
        <c:axId val="14029854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1402987135"/>
        <c:crosses val="autoZero"/>
        <c:auto val="1"/>
        <c:lblAlgn val="ctr"/>
        <c:lblOffset val="100"/>
        <c:noMultiLvlLbl val="0"/>
      </c:catAx>
      <c:valAx>
        <c:axId val="14029871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140298548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2. </a:t>
            </a:r>
            <a:r>
              <a:rPr lang="en-US" err="1"/>
              <a:t>Hoelang</a:t>
            </a:r>
            <a:r>
              <a:rPr lang="en-US"/>
              <a:t> </a:t>
            </a:r>
            <a:r>
              <a:rPr lang="en-US" err="1"/>
              <a:t>staat</a:t>
            </a:r>
            <a:r>
              <a:rPr lang="en-US"/>
              <a:t> </a:t>
            </a:r>
            <a:r>
              <a:rPr lang="en-US" err="1"/>
              <a:t>vacature</a:t>
            </a:r>
            <a:r>
              <a:rPr lang="en-US"/>
              <a:t> open?</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manualLayout>
          <c:layoutTarget val="inner"/>
          <c:xMode val="edge"/>
          <c:yMode val="edge"/>
          <c:x val="8.2585958005249344E-2"/>
          <c:y val="0.33009823605191552"/>
          <c:w val="0.88963626421697284"/>
          <c:h val="0.45006437285332224"/>
        </c:manualLayout>
      </c:layout>
      <c:barChart>
        <c:barDir val="col"/>
        <c:grouping val="clustered"/>
        <c:varyColors val="0"/>
        <c:ser>
          <c:idx val="0"/>
          <c:order val="0"/>
          <c:tx>
            <c:strRef>
              <c:f>Blad1!$B$27</c:f>
              <c:strCache>
                <c:ptCount val="1"/>
                <c:pt idx="0">
                  <c:v>hoelang staat vacature open</c:v>
                </c:pt>
              </c:strCache>
            </c:strRef>
          </c:tx>
          <c:spPr>
            <a:solidFill>
              <a:schemeClr val="accent1"/>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l-NL"/>
              </a:p>
            </c:txPr>
            <c:dLblPos val="outEnd"/>
            <c:showLegendKey val="0"/>
            <c:showVal val="1"/>
            <c:showCatName val="1"/>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Blad1!$A$28:$A$32</c:f>
              <c:strCache>
                <c:ptCount val="5"/>
                <c:pt idx="0">
                  <c:v>4 weken</c:v>
                </c:pt>
                <c:pt idx="1">
                  <c:v>3 maanden</c:v>
                </c:pt>
                <c:pt idx="2">
                  <c:v>3-6 maanden</c:v>
                </c:pt>
                <c:pt idx="3">
                  <c:v>1 jaar</c:v>
                </c:pt>
                <c:pt idx="4">
                  <c:v>nvt</c:v>
                </c:pt>
              </c:strCache>
            </c:strRef>
          </c:cat>
          <c:val>
            <c:numRef>
              <c:f>Blad1!$B$28:$B$32</c:f>
              <c:numCache>
                <c:formatCode>General</c:formatCode>
                <c:ptCount val="5"/>
                <c:pt idx="0">
                  <c:v>1</c:v>
                </c:pt>
                <c:pt idx="1">
                  <c:v>3</c:v>
                </c:pt>
                <c:pt idx="2">
                  <c:v>13</c:v>
                </c:pt>
                <c:pt idx="3">
                  <c:v>8</c:v>
                </c:pt>
                <c:pt idx="4">
                  <c:v>5</c:v>
                </c:pt>
              </c:numCache>
            </c:numRef>
          </c:val>
          <c:extLst>
            <c:ext xmlns:c16="http://schemas.microsoft.com/office/drawing/2014/chart" uri="{C3380CC4-5D6E-409C-BE32-E72D297353CC}">
              <c16:uniqueId val="{0000000A-DE13-A842-9C1F-87EB2B0E2010}"/>
            </c:ext>
          </c:extLst>
        </c:ser>
        <c:dLbls>
          <c:dLblPos val="outEnd"/>
          <c:showLegendKey val="0"/>
          <c:showVal val="1"/>
          <c:showCatName val="0"/>
          <c:showSerName val="0"/>
          <c:showPercent val="0"/>
          <c:showBubbleSize val="0"/>
        </c:dLbls>
        <c:gapWidth val="100"/>
        <c:axId val="2027980176"/>
        <c:axId val="2027981824"/>
      </c:barChart>
      <c:catAx>
        <c:axId val="202798017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2027981824"/>
        <c:crosses val="autoZero"/>
        <c:auto val="1"/>
        <c:lblAlgn val="ctr"/>
        <c:lblOffset val="100"/>
        <c:noMultiLvlLbl val="0"/>
      </c:catAx>
      <c:valAx>
        <c:axId val="2027981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20279801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3. </a:t>
            </a:r>
            <a:r>
              <a:rPr lang="en-US" err="1"/>
              <a:t>Opleidingspraktijk</a:t>
            </a:r>
            <a:endParaRPr lang="en-US"/>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pieChart>
        <c:varyColors val="1"/>
        <c:ser>
          <c:idx val="0"/>
          <c:order val="0"/>
          <c:tx>
            <c:strRef>
              <c:f>Blad1!$B$35</c:f>
              <c:strCache>
                <c:ptCount val="1"/>
                <c:pt idx="0">
                  <c:v>Opleidingspraktijk</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F47-834E-855A-4C5E968B07B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F47-834E-855A-4C5E968B07B1}"/>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Blad1!$A$36:$A$37</c:f>
              <c:strCache>
                <c:ptCount val="2"/>
                <c:pt idx="0">
                  <c:v>Ja</c:v>
                </c:pt>
                <c:pt idx="1">
                  <c:v>Nee</c:v>
                </c:pt>
              </c:strCache>
            </c:strRef>
          </c:cat>
          <c:val>
            <c:numRef>
              <c:f>Blad1!$B$36:$B$37</c:f>
              <c:numCache>
                <c:formatCode>General</c:formatCode>
                <c:ptCount val="2"/>
                <c:pt idx="0">
                  <c:v>24</c:v>
                </c:pt>
                <c:pt idx="1">
                  <c:v>6</c:v>
                </c:pt>
              </c:numCache>
            </c:numRef>
          </c:val>
          <c:extLst>
            <c:ext xmlns:c16="http://schemas.microsoft.com/office/drawing/2014/chart" uri="{C3380CC4-5D6E-409C-BE32-E72D297353CC}">
              <c16:uniqueId val="{00000004-BF47-834E-855A-4C5E968B07B1}"/>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4. Wat is </a:t>
            </a:r>
            <a:r>
              <a:rPr lang="en-US" err="1"/>
              <a:t>een</a:t>
            </a:r>
            <a:r>
              <a:rPr lang="en-US"/>
              <a:t> </a:t>
            </a:r>
            <a:r>
              <a:rPr lang="en-US" err="1"/>
              <a:t>belangrijk</a:t>
            </a:r>
            <a:r>
              <a:rPr lang="en-US"/>
              <a:t> criterium </a:t>
            </a:r>
            <a:r>
              <a:rPr lang="en-US" err="1"/>
              <a:t>waar</a:t>
            </a:r>
            <a:r>
              <a:rPr lang="en-US"/>
              <a:t> </a:t>
            </a:r>
            <a:r>
              <a:rPr lang="en-US" err="1"/>
              <a:t>een</a:t>
            </a:r>
            <a:r>
              <a:rPr lang="en-US"/>
              <a:t> </a:t>
            </a:r>
            <a:r>
              <a:rPr lang="en-US" err="1"/>
              <a:t>stagiair</a:t>
            </a:r>
            <a:r>
              <a:rPr lang="en-US"/>
              <a:t> </a:t>
            </a:r>
            <a:r>
              <a:rPr lang="en-US" err="1"/>
              <a:t>aan</a:t>
            </a:r>
            <a:r>
              <a:rPr lang="en-US"/>
              <a:t> </a:t>
            </a:r>
            <a:r>
              <a:rPr lang="en-US" err="1"/>
              <a:t>moet</a:t>
            </a:r>
            <a:r>
              <a:rPr lang="en-US"/>
              <a:t> </a:t>
            </a:r>
            <a:r>
              <a:rPr lang="en-US" err="1"/>
              <a:t>voldoen</a:t>
            </a:r>
            <a:r>
              <a:rPr lang="en-US"/>
              <a: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barChart>
        <c:barDir val="col"/>
        <c:grouping val="clustered"/>
        <c:varyColors val="0"/>
        <c:ser>
          <c:idx val="0"/>
          <c:order val="0"/>
          <c:tx>
            <c:strRef>
              <c:f>Blad1!$B$40</c:f>
              <c:strCache>
                <c:ptCount val="1"/>
                <c:pt idx="0">
                  <c:v>Wat is een belangrijk criterium waar een stagiair aan moet voldoen?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l-NL"/>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Blad1!$A$41:$A$45</c:f>
              <c:strCache>
                <c:ptCount val="5"/>
                <c:pt idx="0">
                  <c:v>ervaring in de zorg </c:v>
                </c:pt>
                <c:pt idx="1">
                  <c:v>in de regio wonen</c:v>
                </c:pt>
                <c:pt idx="2">
                  <c:v>BBL student</c:v>
                </c:pt>
                <c:pt idx="3">
                  <c:v>Bol student</c:v>
                </c:pt>
                <c:pt idx="4">
                  <c:v>Adm. Ervaring</c:v>
                </c:pt>
              </c:strCache>
            </c:strRef>
          </c:cat>
          <c:val>
            <c:numRef>
              <c:f>Blad1!$B$41:$B$45</c:f>
              <c:numCache>
                <c:formatCode>General</c:formatCode>
                <c:ptCount val="5"/>
                <c:pt idx="0">
                  <c:v>9</c:v>
                </c:pt>
                <c:pt idx="1">
                  <c:v>17</c:v>
                </c:pt>
                <c:pt idx="2">
                  <c:v>20</c:v>
                </c:pt>
                <c:pt idx="3">
                  <c:v>8</c:v>
                </c:pt>
                <c:pt idx="4">
                  <c:v>2</c:v>
                </c:pt>
              </c:numCache>
            </c:numRef>
          </c:val>
          <c:extLst>
            <c:ext xmlns:c16="http://schemas.microsoft.com/office/drawing/2014/chart" uri="{C3380CC4-5D6E-409C-BE32-E72D297353CC}">
              <c16:uniqueId val="{00000000-CA4B-BD4B-A07F-629E51CED276}"/>
            </c:ext>
          </c:extLst>
        </c:ser>
        <c:dLbls>
          <c:dLblPos val="ctr"/>
          <c:showLegendKey val="0"/>
          <c:showVal val="1"/>
          <c:showCatName val="0"/>
          <c:showSerName val="0"/>
          <c:showPercent val="0"/>
          <c:showBubbleSize val="0"/>
        </c:dLbls>
        <c:gapWidth val="219"/>
        <c:overlap val="-27"/>
        <c:axId val="578364784"/>
        <c:axId val="578361168"/>
      </c:barChart>
      <c:catAx>
        <c:axId val="578364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578361168"/>
        <c:crosses val="autoZero"/>
        <c:auto val="1"/>
        <c:lblAlgn val="ctr"/>
        <c:lblOffset val="100"/>
        <c:noMultiLvlLbl val="0"/>
      </c:catAx>
      <c:valAx>
        <c:axId val="5783611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crossAx val="5783647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5. </a:t>
            </a:r>
            <a:r>
              <a:rPr lang="en-US" err="1"/>
              <a:t>Opleiden</a:t>
            </a:r>
            <a:r>
              <a:rPr lang="en-US"/>
              <a:t> van DA </a:t>
            </a:r>
            <a:r>
              <a:rPr lang="en-US" err="1"/>
              <a:t>als</a:t>
            </a:r>
            <a:r>
              <a:rPr lang="en-US"/>
              <a:t> </a:t>
            </a:r>
            <a:r>
              <a:rPr lang="en-US" err="1"/>
              <a:t>gemeenschappelijke</a:t>
            </a:r>
            <a:r>
              <a:rPr lang="en-US"/>
              <a:t> </a:t>
            </a:r>
            <a:r>
              <a:rPr lang="en-US" err="1"/>
              <a:t>verantwoordelijkheid</a:t>
            </a:r>
            <a:r>
              <a:rPr lang="en-US"/>
              <a:t> van de </a:t>
            </a:r>
            <a:r>
              <a:rPr lang="en-US" err="1"/>
              <a:t>regio</a:t>
            </a:r>
            <a:r>
              <a:rPr lang="en-US"/>
              <a:t>?</a:t>
            </a:r>
          </a:p>
        </c:rich>
      </c:tx>
      <c:layout>
        <c:manualLayout>
          <c:xMode val="edge"/>
          <c:yMode val="edge"/>
          <c:x val="0.14048600165354455"/>
          <c:y val="2.7747119597732309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pieChart>
        <c:varyColors val="1"/>
        <c:ser>
          <c:idx val="0"/>
          <c:order val="0"/>
          <c:tx>
            <c:strRef>
              <c:f>Blad1!$B$47</c:f>
              <c:strCache>
                <c:ptCount val="1"/>
                <c:pt idx="0">
                  <c:v>opleiden van DA als gemeenschappelijke verantwoordelijkheid van de regio?</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994-9D45-A02D-0F932DED7FB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994-9D45-A02D-0F932DED7FB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nl-NL"/>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Blad1!$A$48:$A$49</c:f>
              <c:strCache>
                <c:ptCount val="2"/>
                <c:pt idx="0">
                  <c:v>Ja</c:v>
                </c:pt>
                <c:pt idx="1">
                  <c:v>Nee</c:v>
                </c:pt>
              </c:strCache>
            </c:strRef>
          </c:cat>
          <c:val>
            <c:numRef>
              <c:f>Blad1!$B$48:$B$49</c:f>
              <c:numCache>
                <c:formatCode>General</c:formatCode>
                <c:ptCount val="2"/>
                <c:pt idx="0">
                  <c:v>29</c:v>
                </c:pt>
                <c:pt idx="1">
                  <c:v>1</c:v>
                </c:pt>
              </c:numCache>
            </c:numRef>
          </c:val>
          <c:extLst>
            <c:ext xmlns:c16="http://schemas.microsoft.com/office/drawing/2014/chart" uri="{C3380CC4-5D6E-409C-BE32-E72D297353CC}">
              <c16:uniqueId val="{00000004-9994-9D45-A02D-0F932DED7FB5}"/>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nl-NL"/>
        </a:p>
      </c:txPr>
    </c:legend>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_rels/drawing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CBBE37-BCF0-49AA-9B2F-82C2FAC5A71D}"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B38BDA8B-FCCE-43AB-BDBF-DDB3FF4FFA01}">
      <dgm:prSet/>
      <dgm:spPr/>
      <dgm:t>
        <a:bodyPr/>
        <a:lstStyle/>
        <a:p>
          <a:pPr>
            <a:lnSpc>
              <a:spcPct val="100000"/>
            </a:lnSpc>
          </a:pPr>
          <a:r>
            <a:rPr lang="nl-NL" b="1"/>
            <a:t>Werkwijze</a:t>
          </a:r>
          <a:endParaRPr lang="en-US" b="1"/>
        </a:p>
      </dgm:t>
    </dgm:pt>
    <dgm:pt modelId="{069294C0-C61B-4F47-9463-CD1E09C25FA4}" type="parTrans" cxnId="{FBE50296-50BF-4F48-83AA-B3B443C3BC8F}">
      <dgm:prSet/>
      <dgm:spPr/>
      <dgm:t>
        <a:bodyPr/>
        <a:lstStyle/>
        <a:p>
          <a:endParaRPr lang="en-US"/>
        </a:p>
      </dgm:t>
    </dgm:pt>
    <dgm:pt modelId="{59AF2FE5-4AE9-4361-9C66-953AF49FCC5E}" type="sibTrans" cxnId="{FBE50296-50BF-4F48-83AA-B3B443C3BC8F}">
      <dgm:prSet/>
      <dgm:spPr/>
      <dgm:t>
        <a:bodyPr/>
        <a:lstStyle/>
        <a:p>
          <a:endParaRPr lang="en-US"/>
        </a:p>
      </dgm:t>
    </dgm:pt>
    <dgm:pt modelId="{3EFD7A77-FB0F-45E5-AD5D-CB1E9040F016}">
      <dgm:prSet/>
      <dgm:spPr/>
      <dgm:t>
        <a:bodyPr/>
        <a:lstStyle/>
        <a:p>
          <a:pPr>
            <a:lnSpc>
              <a:spcPct val="100000"/>
            </a:lnSpc>
          </a:pPr>
          <a:r>
            <a:rPr lang="nl-NL" b="1"/>
            <a:t>Gekozen aanpak</a:t>
          </a:r>
          <a:endParaRPr lang="en-US" b="1"/>
        </a:p>
      </dgm:t>
    </dgm:pt>
    <dgm:pt modelId="{DE33F243-4F88-49CF-8BEB-1E9E368BB3CA}" type="parTrans" cxnId="{0EF84A00-CA15-4838-A904-99BFE4D21574}">
      <dgm:prSet/>
      <dgm:spPr/>
      <dgm:t>
        <a:bodyPr/>
        <a:lstStyle/>
        <a:p>
          <a:endParaRPr lang="en-US"/>
        </a:p>
      </dgm:t>
    </dgm:pt>
    <dgm:pt modelId="{649DFC49-CCD1-48D6-8781-3254F76954D1}" type="sibTrans" cxnId="{0EF84A00-CA15-4838-A904-99BFE4D21574}">
      <dgm:prSet/>
      <dgm:spPr/>
      <dgm:t>
        <a:bodyPr/>
        <a:lstStyle/>
        <a:p>
          <a:endParaRPr lang="en-US"/>
        </a:p>
      </dgm:t>
    </dgm:pt>
    <dgm:pt modelId="{A7F0AE95-D18C-474C-94DA-01FC9230414F}">
      <dgm:prSet custT="1"/>
      <dgm:spPr/>
      <dgm:t>
        <a:bodyPr/>
        <a:lstStyle/>
        <a:p>
          <a:pPr>
            <a:lnSpc>
              <a:spcPct val="100000"/>
            </a:lnSpc>
          </a:pPr>
          <a:r>
            <a:rPr lang="nl-NL" sz="2900" b="1"/>
            <a:t>Projectresultaten</a:t>
          </a:r>
          <a:endParaRPr lang="nl-NL" sz="2900">
            <a:sym typeface="Wingdings" panose="05000000000000000000" pitchFamily="2" charset="2"/>
          </a:endParaRPr>
        </a:p>
      </dgm:t>
    </dgm:pt>
    <dgm:pt modelId="{842D6700-DBA9-48D4-82EF-9B5F9E6FFC02}" type="parTrans" cxnId="{E82BBAC8-603F-4992-AD7B-9B43A63B1127}">
      <dgm:prSet/>
      <dgm:spPr/>
      <dgm:t>
        <a:bodyPr/>
        <a:lstStyle/>
        <a:p>
          <a:endParaRPr lang="en-US"/>
        </a:p>
      </dgm:t>
    </dgm:pt>
    <dgm:pt modelId="{51500C76-6305-4F6D-AB6A-DF24DD9FA108}" type="sibTrans" cxnId="{E82BBAC8-603F-4992-AD7B-9B43A63B1127}">
      <dgm:prSet/>
      <dgm:spPr/>
      <dgm:t>
        <a:bodyPr/>
        <a:lstStyle/>
        <a:p>
          <a:endParaRPr lang="en-US"/>
        </a:p>
      </dgm:t>
    </dgm:pt>
    <dgm:pt modelId="{A2CA8C7E-9521-4EB6-8F61-94DD9298B8F5}" type="pres">
      <dgm:prSet presAssocID="{B4CBBE37-BCF0-49AA-9B2F-82C2FAC5A71D}" presName="root" presStyleCnt="0">
        <dgm:presLayoutVars>
          <dgm:dir/>
          <dgm:resizeHandles val="exact"/>
        </dgm:presLayoutVars>
      </dgm:prSet>
      <dgm:spPr/>
    </dgm:pt>
    <dgm:pt modelId="{2C8FCC06-8556-4DCA-BF3A-8DA67E19A3F7}" type="pres">
      <dgm:prSet presAssocID="{B38BDA8B-FCCE-43AB-BDBF-DDB3FF4FFA01}" presName="compNode" presStyleCnt="0"/>
      <dgm:spPr/>
    </dgm:pt>
    <dgm:pt modelId="{A229EBEC-9EC4-4FBA-AE70-7441449B7589}" type="pres">
      <dgm:prSet presAssocID="{B38BDA8B-FCCE-43AB-BDBF-DDB3FF4FFA01}" presName="iconRect" presStyleLbl="node1" presStyleIdx="0" presStyleCnt="3" custLinFactX="27817" custLinFactNeighborX="100000" custLinFactNeighborY="-8617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Opmerking: urgent"/>
        </a:ext>
      </dgm:extLst>
    </dgm:pt>
    <dgm:pt modelId="{6F241A79-448F-49CB-9937-EDBAB569AE61}" type="pres">
      <dgm:prSet presAssocID="{B38BDA8B-FCCE-43AB-BDBF-DDB3FF4FFA01}" presName="spaceRect" presStyleCnt="0"/>
      <dgm:spPr/>
    </dgm:pt>
    <dgm:pt modelId="{31957CBD-3A8D-4CAD-BC04-F5BB8380B0C8}" type="pres">
      <dgm:prSet presAssocID="{B38BDA8B-FCCE-43AB-BDBF-DDB3FF4FFA01}" presName="textRect" presStyleLbl="revTx" presStyleIdx="0" presStyleCnt="3" custLinFactY="-9056" custLinFactNeighborX="56867" custLinFactNeighborY="-100000">
        <dgm:presLayoutVars>
          <dgm:chMax val="1"/>
          <dgm:chPref val="1"/>
        </dgm:presLayoutVars>
      </dgm:prSet>
      <dgm:spPr/>
    </dgm:pt>
    <dgm:pt modelId="{AA6DF6D7-4409-4720-8E84-605236FF8842}" type="pres">
      <dgm:prSet presAssocID="{59AF2FE5-4AE9-4361-9C66-953AF49FCC5E}" presName="sibTrans" presStyleCnt="0"/>
      <dgm:spPr/>
    </dgm:pt>
    <dgm:pt modelId="{0D60AF08-A3A3-430F-BC4E-4E7F04CD2CF3}" type="pres">
      <dgm:prSet presAssocID="{3EFD7A77-FB0F-45E5-AD5D-CB1E9040F016}" presName="compNode" presStyleCnt="0"/>
      <dgm:spPr/>
    </dgm:pt>
    <dgm:pt modelId="{1B7DEF40-FB13-4906-8ABA-D33686152F74}" type="pres">
      <dgm:prSet presAssocID="{3EFD7A77-FB0F-45E5-AD5D-CB1E9040F016}" presName="iconRect" presStyleLbl="node1" presStyleIdx="1" presStyleCnt="3" custLinFactX="27817" custLinFactNeighborX="100000" custLinFactNeighborY="-8617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Fabric-rapportbibliotheek"/>
        </a:ext>
      </dgm:extLst>
    </dgm:pt>
    <dgm:pt modelId="{9C51161A-D20C-4038-BFC5-D51C32B04358}" type="pres">
      <dgm:prSet presAssocID="{3EFD7A77-FB0F-45E5-AD5D-CB1E9040F016}" presName="spaceRect" presStyleCnt="0"/>
      <dgm:spPr/>
    </dgm:pt>
    <dgm:pt modelId="{A9840434-26CB-4FF4-806F-90C2C32FF004}" type="pres">
      <dgm:prSet presAssocID="{3EFD7A77-FB0F-45E5-AD5D-CB1E9040F016}" presName="textRect" presStyleLbl="revTx" presStyleIdx="1" presStyleCnt="3" custLinFactY="-9056" custLinFactNeighborX="56803" custLinFactNeighborY="-100000">
        <dgm:presLayoutVars>
          <dgm:chMax val="1"/>
          <dgm:chPref val="1"/>
        </dgm:presLayoutVars>
      </dgm:prSet>
      <dgm:spPr/>
    </dgm:pt>
    <dgm:pt modelId="{B938391F-E71A-4A8D-9EC6-C20871D852BD}" type="pres">
      <dgm:prSet presAssocID="{649DFC49-CCD1-48D6-8781-3254F76954D1}" presName="sibTrans" presStyleCnt="0"/>
      <dgm:spPr/>
    </dgm:pt>
    <dgm:pt modelId="{333135D0-9FA9-460A-AF4E-975F749E7B11}" type="pres">
      <dgm:prSet presAssocID="{A7F0AE95-D18C-474C-94DA-01FC9230414F}" presName="compNode" presStyleCnt="0"/>
      <dgm:spPr/>
    </dgm:pt>
    <dgm:pt modelId="{49F689A6-0F7C-4FC6-9899-307D85CC4F4B}" type="pres">
      <dgm:prSet presAssocID="{A7F0AE95-D18C-474C-94DA-01FC9230414F}" presName="iconRect" presStyleLbl="node1" presStyleIdx="2" presStyleCnt="3" custLinFactX="-100000" custLinFactY="24831" custLinFactNeighborX="-161111" custLinFactNeighborY="100000"/>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Vlag, contour"/>
        </a:ext>
      </dgm:extLst>
    </dgm:pt>
    <dgm:pt modelId="{DBB54D3D-6279-4167-80DF-F0F6EDD98A20}" type="pres">
      <dgm:prSet presAssocID="{A7F0AE95-D18C-474C-94DA-01FC9230414F}" presName="spaceRect" presStyleCnt="0"/>
      <dgm:spPr/>
    </dgm:pt>
    <dgm:pt modelId="{0E7875A1-9EEF-4460-B756-2BB160FBCBE8}" type="pres">
      <dgm:prSet presAssocID="{A7F0AE95-D18C-474C-94DA-01FC9230414F}" presName="textRect" presStyleLbl="revTx" presStyleIdx="2" presStyleCnt="3" custScaleX="107386" custLinFactX="-17500" custLinFactY="55066" custLinFactNeighborX="-100000" custLinFactNeighborY="100000">
        <dgm:presLayoutVars>
          <dgm:chMax val="1"/>
          <dgm:chPref val="1"/>
        </dgm:presLayoutVars>
      </dgm:prSet>
      <dgm:spPr/>
    </dgm:pt>
  </dgm:ptLst>
  <dgm:cxnLst>
    <dgm:cxn modelId="{0EF84A00-CA15-4838-A904-99BFE4D21574}" srcId="{B4CBBE37-BCF0-49AA-9B2F-82C2FAC5A71D}" destId="{3EFD7A77-FB0F-45E5-AD5D-CB1E9040F016}" srcOrd="1" destOrd="0" parTransId="{DE33F243-4F88-49CF-8BEB-1E9E368BB3CA}" sibTransId="{649DFC49-CCD1-48D6-8781-3254F76954D1}"/>
    <dgm:cxn modelId="{6740D71F-8E76-466F-8DEF-0FB04CCE28DA}" type="presOf" srcId="{B4CBBE37-BCF0-49AA-9B2F-82C2FAC5A71D}" destId="{A2CA8C7E-9521-4EB6-8F61-94DD9298B8F5}" srcOrd="0" destOrd="0" presId="urn:microsoft.com/office/officeart/2018/2/layout/IconLabelList"/>
    <dgm:cxn modelId="{0C51532C-C14F-42EF-9E22-02E7E29ABE8A}" type="presOf" srcId="{3EFD7A77-FB0F-45E5-AD5D-CB1E9040F016}" destId="{A9840434-26CB-4FF4-806F-90C2C32FF004}" srcOrd="0" destOrd="0" presId="urn:microsoft.com/office/officeart/2018/2/layout/IconLabelList"/>
    <dgm:cxn modelId="{FBE50296-50BF-4F48-83AA-B3B443C3BC8F}" srcId="{B4CBBE37-BCF0-49AA-9B2F-82C2FAC5A71D}" destId="{B38BDA8B-FCCE-43AB-BDBF-DDB3FF4FFA01}" srcOrd="0" destOrd="0" parTransId="{069294C0-C61B-4F47-9463-CD1E09C25FA4}" sibTransId="{59AF2FE5-4AE9-4361-9C66-953AF49FCC5E}"/>
    <dgm:cxn modelId="{F7D2DAC5-4BE5-4237-8B25-736ADD6E2E2E}" type="presOf" srcId="{B38BDA8B-FCCE-43AB-BDBF-DDB3FF4FFA01}" destId="{31957CBD-3A8D-4CAD-BC04-F5BB8380B0C8}" srcOrd="0" destOrd="0" presId="urn:microsoft.com/office/officeart/2018/2/layout/IconLabelList"/>
    <dgm:cxn modelId="{E82BBAC8-603F-4992-AD7B-9B43A63B1127}" srcId="{B4CBBE37-BCF0-49AA-9B2F-82C2FAC5A71D}" destId="{A7F0AE95-D18C-474C-94DA-01FC9230414F}" srcOrd="2" destOrd="0" parTransId="{842D6700-DBA9-48D4-82EF-9B5F9E6FFC02}" sibTransId="{51500C76-6305-4F6D-AB6A-DF24DD9FA108}"/>
    <dgm:cxn modelId="{FDD835D1-C9A3-45DE-8033-D6D66D9AC189}" type="presOf" srcId="{A7F0AE95-D18C-474C-94DA-01FC9230414F}" destId="{0E7875A1-9EEF-4460-B756-2BB160FBCBE8}" srcOrd="0" destOrd="0" presId="urn:microsoft.com/office/officeart/2018/2/layout/IconLabelList"/>
    <dgm:cxn modelId="{FB2DFAFB-8223-4E7B-AC1B-03CBB6553556}" type="presParOf" srcId="{A2CA8C7E-9521-4EB6-8F61-94DD9298B8F5}" destId="{2C8FCC06-8556-4DCA-BF3A-8DA67E19A3F7}" srcOrd="0" destOrd="0" presId="urn:microsoft.com/office/officeart/2018/2/layout/IconLabelList"/>
    <dgm:cxn modelId="{7E677FB8-8490-40BC-AA03-769A268F1877}" type="presParOf" srcId="{2C8FCC06-8556-4DCA-BF3A-8DA67E19A3F7}" destId="{A229EBEC-9EC4-4FBA-AE70-7441449B7589}" srcOrd="0" destOrd="0" presId="urn:microsoft.com/office/officeart/2018/2/layout/IconLabelList"/>
    <dgm:cxn modelId="{25CF3E75-9202-461A-96B7-13A3C85D0BB4}" type="presParOf" srcId="{2C8FCC06-8556-4DCA-BF3A-8DA67E19A3F7}" destId="{6F241A79-448F-49CB-9937-EDBAB569AE61}" srcOrd="1" destOrd="0" presId="urn:microsoft.com/office/officeart/2018/2/layout/IconLabelList"/>
    <dgm:cxn modelId="{48B67872-B44C-4489-BD5E-84CC1A568DD4}" type="presParOf" srcId="{2C8FCC06-8556-4DCA-BF3A-8DA67E19A3F7}" destId="{31957CBD-3A8D-4CAD-BC04-F5BB8380B0C8}" srcOrd="2" destOrd="0" presId="urn:microsoft.com/office/officeart/2018/2/layout/IconLabelList"/>
    <dgm:cxn modelId="{269A3875-8E91-4AE6-8501-2EBC24849990}" type="presParOf" srcId="{A2CA8C7E-9521-4EB6-8F61-94DD9298B8F5}" destId="{AA6DF6D7-4409-4720-8E84-605236FF8842}" srcOrd="1" destOrd="0" presId="urn:microsoft.com/office/officeart/2018/2/layout/IconLabelList"/>
    <dgm:cxn modelId="{77768D97-EBF1-4735-ACC2-8DB4B7134AAD}" type="presParOf" srcId="{A2CA8C7E-9521-4EB6-8F61-94DD9298B8F5}" destId="{0D60AF08-A3A3-430F-BC4E-4E7F04CD2CF3}" srcOrd="2" destOrd="0" presId="urn:microsoft.com/office/officeart/2018/2/layout/IconLabelList"/>
    <dgm:cxn modelId="{A70D2071-F40F-4276-81CF-1E4480CABF2B}" type="presParOf" srcId="{0D60AF08-A3A3-430F-BC4E-4E7F04CD2CF3}" destId="{1B7DEF40-FB13-4906-8ABA-D33686152F74}" srcOrd="0" destOrd="0" presId="urn:microsoft.com/office/officeart/2018/2/layout/IconLabelList"/>
    <dgm:cxn modelId="{3D5532E1-8E35-4DE0-AFC7-0821F12487C3}" type="presParOf" srcId="{0D60AF08-A3A3-430F-BC4E-4E7F04CD2CF3}" destId="{9C51161A-D20C-4038-BFC5-D51C32B04358}" srcOrd="1" destOrd="0" presId="urn:microsoft.com/office/officeart/2018/2/layout/IconLabelList"/>
    <dgm:cxn modelId="{5240FA26-C20E-4B06-B6DE-4CF07DBC4736}" type="presParOf" srcId="{0D60AF08-A3A3-430F-BC4E-4E7F04CD2CF3}" destId="{A9840434-26CB-4FF4-806F-90C2C32FF004}" srcOrd="2" destOrd="0" presId="urn:microsoft.com/office/officeart/2018/2/layout/IconLabelList"/>
    <dgm:cxn modelId="{1B75055E-DF6A-456E-83B7-7F3D9A4722CD}" type="presParOf" srcId="{A2CA8C7E-9521-4EB6-8F61-94DD9298B8F5}" destId="{B938391F-E71A-4A8D-9EC6-C20871D852BD}" srcOrd="3" destOrd="0" presId="urn:microsoft.com/office/officeart/2018/2/layout/IconLabelList"/>
    <dgm:cxn modelId="{98A37142-DCF1-4935-851E-298876B55519}" type="presParOf" srcId="{A2CA8C7E-9521-4EB6-8F61-94DD9298B8F5}" destId="{333135D0-9FA9-460A-AF4E-975F749E7B11}" srcOrd="4" destOrd="0" presId="urn:microsoft.com/office/officeart/2018/2/layout/IconLabelList"/>
    <dgm:cxn modelId="{0688BDAF-470D-4A18-942F-7F57C70751F1}" type="presParOf" srcId="{333135D0-9FA9-460A-AF4E-975F749E7B11}" destId="{49F689A6-0F7C-4FC6-9899-307D85CC4F4B}" srcOrd="0" destOrd="0" presId="urn:microsoft.com/office/officeart/2018/2/layout/IconLabelList"/>
    <dgm:cxn modelId="{68DEAE3B-21A8-4B34-8AC9-FFCF3E305497}" type="presParOf" srcId="{333135D0-9FA9-460A-AF4E-975F749E7B11}" destId="{DBB54D3D-6279-4167-80DF-F0F6EDD98A20}" srcOrd="1" destOrd="0" presId="urn:microsoft.com/office/officeart/2018/2/layout/IconLabelList"/>
    <dgm:cxn modelId="{BE69A0D0-C768-4BEA-847B-5B20A91A5E05}" type="presParOf" srcId="{333135D0-9FA9-460A-AF4E-975F749E7B11}" destId="{0E7875A1-9EEF-4460-B756-2BB160FBCBE8}" srcOrd="2" destOrd="0" presId="urn:microsoft.com/office/officeart/2018/2/layout/IconLabel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29EBEC-9EC4-4FBA-AE70-7441449B7589}">
      <dsp:nvSpPr>
        <dsp:cNvPr id="0" name=""/>
        <dsp:cNvSpPr/>
      </dsp:nvSpPr>
      <dsp:spPr>
        <a:xfrm>
          <a:off x="2531968" y="226880"/>
          <a:ext cx="1130335" cy="113033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957CBD-3A8D-4CAD-BC04-F5BB8380B0C8}">
      <dsp:nvSpPr>
        <dsp:cNvPr id="0" name=""/>
        <dsp:cNvSpPr/>
      </dsp:nvSpPr>
      <dsp:spPr>
        <a:xfrm>
          <a:off x="1824864" y="1852078"/>
          <a:ext cx="2511856" cy="74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89050">
            <a:lnSpc>
              <a:spcPct val="100000"/>
            </a:lnSpc>
            <a:spcBef>
              <a:spcPct val="0"/>
            </a:spcBef>
            <a:spcAft>
              <a:spcPct val="35000"/>
            </a:spcAft>
            <a:buNone/>
          </a:pPr>
          <a:r>
            <a:rPr lang="nl-NL" sz="2900" b="1" kern="1200"/>
            <a:t>Werkwijze</a:t>
          </a:r>
          <a:endParaRPr lang="en-US" sz="2900" b="1" kern="1200"/>
        </a:p>
      </dsp:txBody>
      <dsp:txXfrm>
        <a:off x="1824864" y="1852078"/>
        <a:ext cx="2511856" cy="742500"/>
      </dsp:txXfrm>
    </dsp:sp>
    <dsp:sp modelId="{1B7DEF40-FB13-4906-8ABA-D33686152F74}">
      <dsp:nvSpPr>
        <dsp:cNvPr id="0" name=""/>
        <dsp:cNvSpPr/>
      </dsp:nvSpPr>
      <dsp:spPr>
        <a:xfrm>
          <a:off x="5483400" y="226880"/>
          <a:ext cx="1130335" cy="113033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840434-26CB-4FF4-806F-90C2C32FF004}">
      <dsp:nvSpPr>
        <dsp:cNvPr id="0" name=""/>
        <dsp:cNvSpPr/>
      </dsp:nvSpPr>
      <dsp:spPr>
        <a:xfrm>
          <a:off x="4774689" y="1852078"/>
          <a:ext cx="2511856" cy="74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89050">
            <a:lnSpc>
              <a:spcPct val="100000"/>
            </a:lnSpc>
            <a:spcBef>
              <a:spcPct val="0"/>
            </a:spcBef>
            <a:spcAft>
              <a:spcPct val="35000"/>
            </a:spcAft>
            <a:buNone/>
          </a:pPr>
          <a:r>
            <a:rPr lang="nl-NL" sz="2900" b="1" kern="1200"/>
            <a:t>Gekozen aanpak</a:t>
          </a:r>
          <a:endParaRPr lang="en-US" sz="2900" b="1" kern="1200"/>
        </a:p>
      </dsp:txBody>
      <dsp:txXfrm>
        <a:off x="4774689" y="1852078"/>
        <a:ext cx="2511856" cy="742500"/>
      </dsp:txXfrm>
    </dsp:sp>
    <dsp:sp modelId="{49F689A6-0F7C-4FC6-9899-307D85CC4F4B}">
      <dsp:nvSpPr>
        <dsp:cNvPr id="0" name=""/>
        <dsp:cNvSpPr/>
      </dsp:nvSpPr>
      <dsp:spPr>
        <a:xfrm>
          <a:off x="4131403" y="2611979"/>
          <a:ext cx="1130335" cy="113033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E7875A1-9EEF-4460-B756-2BB160FBCBE8}">
      <dsp:nvSpPr>
        <dsp:cNvPr id="0" name=""/>
        <dsp:cNvSpPr/>
      </dsp:nvSpPr>
      <dsp:spPr>
        <a:xfrm>
          <a:off x="3347879" y="3813183"/>
          <a:ext cx="2697382" cy="74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89050">
            <a:lnSpc>
              <a:spcPct val="100000"/>
            </a:lnSpc>
            <a:spcBef>
              <a:spcPct val="0"/>
            </a:spcBef>
            <a:spcAft>
              <a:spcPct val="35000"/>
            </a:spcAft>
            <a:buNone/>
          </a:pPr>
          <a:r>
            <a:rPr lang="nl-NL" sz="2900" b="1" kern="1200"/>
            <a:t>Projectresultaten</a:t>
          </a:r>
          <a:endParaRPr lang="nl-NL" sz="2900" kern="1200">
            <a:sym typeface="Wingdings" panose="05000000000000000000" pitchFamily="2" charset="2"/>
          </a:endParaRPr>
        </a:p>
      </dsp:txBody>
      <dsp:txXfrm>
        <a:off x="3347879" y="3813183"/>
        <a:ext cx="2697382" cy="7425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CA0605-C177-F642-AF91-EEA73ED79955}" type="datetimeFigureOut">
              <a:rPr lang="nl-NL" smtClean="0"/>
              <a:t>28-8-2024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0186D4-4C38-5449-A6E9-70061E60B0AE}" type="slidenum">
              <a:rPr lang="nl-NL" smtClean="0"/>
              <a:t>‹nr.›</a:t>
            </a:fld>
            <a:endParaRPr lang="nl-NL"/>
          </a:p>
        </p:txBody>
      </p:sp>
    </p:spTree>
    <p:extLst>
      <p:ext uri="{BB962C8B-B14F-4D97-AF65-F5344CB8AC3E}">
        <p14:creationId xmlns:p14="http://schemas.microsoft.com/office/powerpoint/2010/main" val="3497148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EF0186D4-4C38-5449-A6E9-70061E60B0AE}" type="slidenum">
              <a:rPr lang="nl-NL" smtClean="0"/>
              <a:t>1</a:t>
            </a:fld>
            <a:endParaRPr lang="nl-NL"/>
          </a:p>
        </p:txBody>
      </p:sp>
    </p:spTree>
    <p:extLst>
      <p:ext uri="{BB962C8B-B14F-4D97-AF65-F5344CB8AC3E}">
        <p14:creationId xmlns:p14="http://schemas.microsoft.com/office/powerpoint/2010/main" val="2580119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Waarom doen we dit project? </a:t>
            </a:r>
          </a:p>
          <a:p>
            <a:endParaRPr lang="nl-NL"/>
          </a:p>
          <a:p>
            <a:r>
              <a:rPr lang="nl-NL"/>
              <a:t>Deze grafieken en tabellen zijn afkomstig uit een van de enquêtes die is uitgezet onder de praktijken in de regio Amstelland. </a:t>
            </a:r>
          </a:p>
          <a:p>
            <a:endParaRPr lang="nl-NL"/>
          </a:p>
          <a:p>
            <a:r>
              <a:rPr lang="nl-NL"/>
              <a:t>Zoals in grafiek 1 is te zien is er bij 18 van de 30 praktijken een openstaande vacature. Uit grafiek 2 is op te maken dat deze vacatures vaak voor een periode van 3-6 maanden of langer open blijven staan. Dit komt door 3 zaken. Enerzijds een overspannen arbeidsmarkt die veel aandacht vereist wanneer je nieuw personeel wilt vinden. Anderzijds is het in de praktijk heel druk waardoor er lastig tijd gemaakt kan worden voor HR-werkzaamheden. Tot slot zijn huisartsen geen Hrm'ers en kunnen </a:t>
            </a:r>
            <a:r>
              <a:rPr lang="nl-NL" u="sng"/>
              <a:t>in sommige gevallen</a:t>
            </a:r>
            <a:r>
              <a:rPr lang="nl-NL" u="none"/>
              <a:t> </a:t>
            </a:r>
            <a:r>
              <a:rPr lang="nl-NL"/>
              <a:t>lastig bepalen wat ze als werkgever moeten doen om op het personeelstekort op te lossen. </a:t>
            </a:r>
          </a:p>
          <a:p>
            <a:endParaRPr lang="nl-NL"/>
          </a:p>
          <a:p>
            <a:r>
              <a:rPr lang="nl-NL"/>
              <a:t>In grafiek 3 is te zien dat van de 30 praktijken die meededen aan deze enquête, er 24 opleidingspraktijken zijn. Dit betekent dat er 24 potentiële plekken zijn om doktersassistenten op te leiden. </a:t>
            </a:r>
          </a:p>
          <a:p>
            <a:endParaRPr lang="nl-NL"/>
          </a:p>
          <a:p>
            <a:r>
              <a:rPr lang="nl-NL"/>
              <a:t>In grafiek 4 is te zien welke eisen praktijken vaak stellen aan hun stagiaires. Tot slot is in grafiek 5 te zien dat 29 van de 30 praktijken het een gemeenschappelijke verantwoordelijkheid vinden om nieuwe doktersassistenten binnen de regio op te leiden. Dit laat zien dat er vanuit de HCA initiatief genomen moet worden om het tekort op te lossen. </a:t>
            </a:r>
          </a:p>
          <a:p>
            <a:endParaRPr lang="nl-NL"/>
          </a:p>
        </p:txBody>
      </p:sp>
      <p:sp>
        <p:nvSpPr>
          <p:cNvPr id="4" name="Tijdelijke aanduiding voor dianummer 3"/>
          <p:cNvSpPr>
            <a:spLocks noGrp="1"/>
          </p:cNvSpPr>
          <p:nvPr>
            <p:ph type="sldNum" sz="quarter" idx="5"/>
          </p:nvPr>
        </p:nvSpPr>
        <p:spPr/>
        <p:txBody>
          <a:bodyPr/>
          <a:lstStyle/>
          <a:p>
            <a:fld id="{EF0186D4-4C38-5449-A6E9-70061E60B0AE}" type="slidenum">
              <a:rPr lang="nl-NL" smtClean="0"/>
              <a:t>3</a:t>
            </a:fld>
            <a:endParaRPr lang="nl-NL"/>
          </a:p>
        </p:txBody>
      </p:sp>
    </p:spTree>
    <p:extLst>
      <p:ext uri="{BB962C8B-B14F-4D97-AF65-F5344CB8AC3E}">
        <p14:creationId xmlns:p14="http://schemas.microsoft.com/office/powerpoint/2010/main" val="3235021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a:t>Omdat de arbeidsmarkt de bekende uitdagingen met zich meebrengt hebben we er in dit project voor gekozen om nieuwe doktersassistenten op te leiden en vervolgens aan de regio Amstelland te verbinden. De opleidingen waar de HCA graag mee samenwerkt werken vaak met zij-instromers. Door deze aanpak vissen we uit een groep doktersassistenten die vaak nog lang aan het werk kunnen of veel levenservaring met zich meebrengen. Dit is wat de praktijken binnen de regio Amstelland goed kunnen gebruiken. </a:t>
            </a:r>
          </a:p>
          <a:p>
            <a:endParaRPr lang="nl-NL"/>
          </a:p>
          <a:p>
            <a:r>
              <a:rPr lang="nl-NL"/>
              <a:t>De oplossing is dit proces. Door al deze activiteiten uit te voeren wordt er voldaan aan de doelstelling om meer doktersassistentes te koppelen aan praktijken. Om het proces toe te lichten splitsten we hem op in 3 delen. </a:t>
            </a:r>
          </a:p>
          <a:p>
            <a:endParaRPr lang="nl-NL"/>
          </a:p>
          <a:p>
            <a:r>
              <a:rPr lang="nl-NL" b="1"/>
              <a:t>Deel 1 | Het matchen van een stagiair</a:t>
            </a:r>
          </a:p>
          <a:p>
            <a:r>
              <a:rPr lang="nl-NL"/>
              <a:t>Het eerste deel is het inventariseren van een stageplek, het verzamelen van sollicitaties en het matchen van studenten aan praktijken. Voor deze activiteiten zal in een bijgevoegd document een werkbeschrijving zitten met handelingen die in dit deel moeten gebeuren. Het belangrijkste aan deze werkbeschrijving is dat het ruimte laat voor creativiteit en het handelen naar een situatie. Bij zowel het uitvragen van de praktijk als de sollicitaties wordt er stilgestaan bij ieders wensen.</a:t>
            </a:r>
          </a:p>
          <a:p>
            <a:endParaRPr lang="nl-NL"/>
          </a:p>
          <a:p>
            <a:r>
              <a:rPr lang="nl-NL" b="1"/>
              <a:t>Deel 2 | Matching tot het aannemen/plaatsen van een stagiair </a:t>
            </a:r>
          </a:p>
          <a:p>
            <a:r>
              <a:rPr lang="nl-NL"/>
              <a:t>In deel 2 is er vanuit de HCA een match gemaakt tussen een praktijk en een student. Het is belangrijk om deze match nu te testen. Door de praktijk een aanbod te doen met de student en een gesprek in te plannen vervolgen we het proces. De HCA kan bij, indien de praktijk dit wenst, helpen bij dit sollicitatiegesprek. Indien de praktijk geen match ziet gaat de student weer terug naar deel 1. Wanneer er wel een match is gaat de praktijk aan de slag met het </a:t>
            </a:r>
            <a:r>
              <a:rPr lang="nl-NL" err="1"/>
              <a:t>onboarden</a:t>
            </a:r>
            <a:r>
              <a:rPr lang="nl-NL"/>
              <a:t> van de student. Vanuit de HCA wordt er een overzicht toegestuurd met subsidies die de praktijk aan kan vragen. Daarnaast wordt er met overige randvoorwaarden geholpen waar nodig. </a:t>
            </a:r>
          </a:p>
          <a:p>
            <a:endParaRPr lang="nl-NL"/>
          </a:p>
          <a:p>
            <a:r>
              <a:rPr lang="nl-NL"/>
              <a:t>De belangrijkste randvoorwaarde is de inzet van een medisch student die de taken 1 dag per week kan overnemen van een begeleidende doktersassistent. Tijdens het uitvragen van de praktijk in deel 1 wordt hier naar gevraagd. Zodra er een student is gematcht wordt het proces in werking gezet om een student in te huren. Dit proces staat in de volgende dia beschreven. </a:t>
            </a:r>
          </a:p>
          <a:p>
            <a:endParaRPr lang="nl-NL"/>
          </a:p>
          <a:p>
            <a:r>
              <a:rPr lang="nl-NL" b="1"/>
              <a:t>Deel 3 | Validatie van de plaatsing </a:t>
            </a:r>
          </a:p>
          <a:p>
            <a:r>
              <a:rPr lang="nl-NL" b="0"/>
              <a:t>“Werkgeverschap is geen sprint, maar een marathon”. Nadat een student goed is geplaatst en succesvol zijn </a:t>
            </a:r>
            <a:r>
              <a:rPr lang="nl-NL" b="0" err="1"/>
              <a:t>onboarding</a:t>
            </a:r>
            <a:r>
              <a:rPr lang="nl-NL" b="0"/>
              <a:t> heeft doorgelopen stopt het werkgeverschap niet. Vanaf hier is het belangrijk om in gesprek te blijven gaan over elkaar. Dit initieert de HCA vanuit zogenoemde “Are </a:t>
            </a:r>
            <a:r>
              <a:rPr lang="nl-NL" b="0" err="1"/>
              <a:t>you</a:t>
            </a:r>
            <a:r>
              <a:rPr lang="nl-NL" b="0"/>
              <a:t> happy”-calls. Door na de eerste maand, en daarna eens per 3 maanden aan zowel de praktijk, de student en eventueel de opleiding te vragen of zij op zijn of haar plek zitten. Hiermee zorg je voor een continue gesprek. Wanneer blijkt dat een van de partijen niet ‘blij’ is dient hier een oplossing voor te worden verzonnen. Dit is maatwerk. Na de eerste maand stage een flyer over een succesvolle </a:t>
            </a:r>
            <a:r>
              <a:rPr lang="nl-NL" b="0" err="1"/>
              <a:t>onboarding</a:t>
            </a:r>
            <a:r>
              <a:rPr lang="nl-NL" b="0"/>
              <a:t> opgestuurd. In deze flyer staan verschillende tips &amp; tricks om de </a:t>
            </a:r>
            <a:r>
              <a:rPr lang="nl-NL" b="0" err="1"/>
              <a:t>onboarding</a:t>
            </a:r>
            <a:r>
              <a:rPr lang="nl-NL" b="0"/>
              <a:t> succesvol af te ronden. Deze wordt expres na een maand verstuurt om zo de praktijk te herinneren aan de eerste zin: “Werkgeverschap is geen sprint, maar een marathon”. </a:t>
            </a:r>
          </a:p>
          <a:p>
            <a:endParaRPr lang="nl-NL" b="0"/>
          </a:p>
          <a:p>
            <a:r>
              <a:rPr lang="nl-NL" b="1"/>
              <a:t>Intervisie</a:t>
            </a:r>
          </a:p>
          <a:p>
            <a:r>
              <a:rPr lang="nl-NL" b="0"/>
              <a:t>Intervisie is belangrijk voor alle begeleidende doktersassistenten. Door eens per kwartaal het gesprek aan te gaan met elkaar over elkaars problemen en obstakels zorg je voor gezamenlijke groei. Deze intervisie wordt altijd begeleidt door een externe. Dit om nieuwe inzichten op te doen samen. De intervisie wordt georganiseerd door de HR-adviseur. </a:t>
            </a:r>
          </a:p>
          <a:p>
            <a:endParaRPr lang="nl-NL" b="0"/>
          </a:p>
          <a:p>
            <a:r>
              <a:rPr lang="nl-NL" b="1"/>
              <a:t>Relatiegesprekken</a:t>
            </a:r>
          </a:p>
          <a:p>
            <a:r>
              <a:rPr lang="nl-NL" b="0"/>
              <a:t>Uit verschillende data blijkt dat de onderlinge lijnen tussen scholen, studenten en praktijken heel belangrijk is. Dit dient dan ook goed in de gaten en up-to-date gehouden te worden dat alle verwachtingen altijd gelijk staan. Soms kan een samenwerking voor een praktijk heel intensief zijn qua tijdsinvestering, terwijl dit voor de school routinewerk is en er daarom geen aandacht aan wordt besteedt. Doordat de praktijk veel tijd investeert, en de school niet kan er een irritatie ontstaan vanuit de praktijk. Dit moet proberen voorkomen te worden. </a:t>
            </a:r>
          </a:p>
        </p:txBody>
      </p:sp>
      <p:sp>
        <p:nvSpPr>
          <p:cNvPr id="4" name="Tijdelijke aanduiding voor dianummer 3"/>
          <p:cNvSpPr>
            <a:spLocks noGrp="1"/>
          </p:cNvSpPr>
          <p:nvPr>
            <p:ph type="sldNum" sz="quarter" idx="5"/>
          </p:nvPr>
        </p:nvSpPr>
        <p:spPr/>
        <p:txBody>
          <a:bodyPr/>
          <a:lstStyle/>
          <a:p>
            <a:fld id="{EF0186D4-4C38-5449-A6E9-70061E60B0AE}" type="slidenum">
              <a:rPr lang="nl-NL" smtClean="0"/>
              <a:t>4</a:t>
            </a:fld>
            <a:endParaRPr lang="nl-NL"/>
          </a:p>
        </p:txBody>
      </p:sp>
    </p:spTree>
    <p:extLst>
      <p:ext uri="{BB962C8B-B14F-4D97-AF65-F5344CB8AC3E}">
        <p14:creationId xmlns:p14="http://schemas.microsoft.com/office/powerpoint/2010/main" val="3308221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Een van de randvoorwaarden van het project is de inzet van een student om de begeleidende DA te ontlasten van zijn of haar werkzaamheden. Tevens is dit het enige financiële plan van dit proces. Overige financiën worden volledig vergoed (punt 3) of zijn niet logisch om in dit proces op te nemen (punt 4). </a:t>
            </a:r>
          </a:p>
          <a:p>
            <a:endParaRPr lang="nl-NL"/>
          </a:p>
          <a:p>
            <a:r>
              <a:rPr lang="nl-NL"/>
              <a:t>De financiële ‘flow’ is afhankelijk van de huidige pilot en het definitieve proces verschillend. </a:t>
            </a:r>
          </a:p>
          <a:p>
            <a:endParaRPr lang="nl-NL"/>
          </a:p>
          <a:p>
            <a:pPr marL="228600" indent="-228600">
              <a:buAutoNum type="arabicPeriod"/>
            </a:pPr>
            <a:r>
              <a:rPr lang="nl-NL" b="1"/>
              <a:t>De pilot</a:t>
            </a:r>
            <a:br>
              <a:rPr lang="nl-NL"/>
            </a:br>
            <a:r>
              <a:rPr lang="nl-NL"/>
              <a:t>Binnen de pilot (eerste 12 geplaatste studenten) betaald ZZ alle kosten voor het inzetten van een extra student om de begeleidende doktersassistent te ontlasten. Zie hiervoor onder de kop “Pilot”. Vanuit de </a:t>
            </a:r>
            <a:r>
              <a:rPr lang="nl-NL" err="1"/>
              <a:t>StAZ</a:t>
            </a:r>
            <a:r>
              <a:rPr lang="nl-NL"/>
              <a:t> wordt er advies gegeven over de inzet van deze student. Verder regelt de praktijk alles zelf. Een overname is in dit geval gratis, omdat de praktijk naast tijd geen geld geïnvesteerd heeft in de opleiding van de stagiair. Zorg en zekerheid betaalt het bedrag van deze pilot in een keer aan de </a:t>
            </a:r>
            <a:r>
              <a:rPr lang="nl-NL" err="1"/>
              <a:t>StAZ</a:t>
            </a:r>
            <a:r>
              <a:rPr lang="nl-NL"/>
              <a:t>. Voor deze pot geldt op=op. Daarna gaat het ‘normale’ proces in gang. </a:t>
            </a:r>
          </a:p>
          <a:p>
            <a:pPr marL="228600" indent="-228600">
              <a:buAutoNum type="arabicPeriod"/>
            </a:pPr>
            <a:endParaRPr lang="nl-NL"/>
          </a:p>
          <a:p>
            <a:pPr marL="228600" indent="-228600">
              <a:buAutoNum type="arabicPeriod"/>
            </a:pPr>
            <a:r>
              <a:rPr lang="nl-NL" b="1"/>
              <a:t>Na de pilot</a:t>
            </a:r>
            <a:br>
              <a:rPr lang="nl-NL" b="1"/>
            </a:br>
            <a:r>
              <a:rPr lang="nl-NL" b="0"/>
              <a:t>Na de pilot vergoed de zorgverzekeraar 50% van de inzet van een extra student in de praktijk. De andere 50% dient hier betaald te worden door de praktijk. Zorg en zekerheid betaald de </a:t>
            </a:r>
            <a:r>
              <a:rPr lang="nl-NL" b="0" err="1"/>
              <a:t>StAZ</a:t>
            </a:r>
            <a:r>
              <a:rPr lang="nl-NL" b="0"/>
              <a:t> voor elke student 2000 euro. Vervolgens huurt de praktijk een student in voor totale kosten van 4K. Door vervolgens 2K hiervan aan de </a:t>
            </a:r>
            <a:r>
              <a:rPr lang="nl-NL" b="0" err="1"/>
              <a:t>StAZ</a:t>
            </a:r>
            <a:r>
              <a:rPr lang="nl-NL" b="0"/>
              <a:t> te factureren betaald de praktijk effectief 2000</a:t>
            </a:r>
            <a:r>
              <a:rPr lang="nl-NL" b="0" baseline="30000"/>
              <a:t> </a:t>
            </a:r>
            <a:r>
              <a:rPr lang="nl-NL" b="0" baseline="0"/>
              <a:t>euro voor de inzet van de student. </a:t>
            </a:r>
          </a:p>
          <a:p>
            <a:pPr marL="228600" indent="-228600">
              <a:buAutoNum type="arabicPeriod"/>
            </a:pPr>
            <a:endParaRPr lang="nl-NL" b="0" baseline="0"/>
          </a:p>
          <a:p>
            <a:pPr marL="0" indent="0">
              <a:buNone/>
            </a:pPr>
            <a:r>
              <a:rPr lang="nl-NL" b="1" u="sng" baseline="0"/>
              <a:t>Vraag nog te beantwoorden</a:t>
            </a:r>
            <a:r>
              <a:rPr lang="nl-NL" b="0" baseline="0"/>
              <a:t>: Hoe weet ZZ dat ze 2K voor een student moeten betalen? Gaat dit per stuk per mail, of eens per maand een update van het aantal nieuw ingestroomde studenten? </a:t>
            </a:r>
          </a:p>
        </p:txBody>
      </p:sp>
      <p:sp>
        <p:nvSpPr>
          <p:cNvPr id="4" name="Tijdelijke aanduiding voor dianummer 3"/>
          <p:cNvSpPr>
            <a:spLocks noGrp="1"/>
          </p:cNvSpPr>
          <p:nvPr>
            <p:ph type="sldNum" sz="quarter" idx="5"/>
          </p:nvPr>
        </p:nvSpPr>
        <p:spPr/>
        <p:txBody>
          <a:bodyPr/>
          <a:lstStyle/>
          <a:p>
            <a:fld id="{EF0186D4-4C38-5449-A6E9-70061E60B0AE}" type="slidenum">
              <a:rPr lang="nl-NL" smtClean="0"/>
              <a:t>5</a:t>
            </a:fld>
            <a:endParaRPr lang="nl-NL"/>
          </a:p>
        </p:txBody>
      </p:sp>
    </p:spTree>
    <p:extLst>
      <p:ext uri="{BB962C8B-B14F-4D97-AF65-F5344CB8AC3E}">
        <p14:creationId xmlns:p14="http://schemas.microsoft.com/office/powerpoint/2010/main" val="6066860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r>
              <a:rPr lang="nl-NL"/>
              <a:t>Beoogde resultaten van de samenwerking. Door aan deze resultaten te voldoen zullen de doelstellingen zoals bepaald in artikel 1.2 zijn behaald. Per punt zal er worden benoemd waarom er wel (of niet) aan dit punt is voldaan. </a:t>
            </a:r>
          </a:p>
          <a:p>
            <a:pPr marL="342900" indent="-342900">
              <a:buAutoNum type="arabicPeriod"/>
            </a:pPr>
            <a:endParaRPr lang="nl-NL"/>
          </a:p>
          <a:p>
            <a:pPr marL="342900" indent="-342900">
              <a:buAutoNum type="arabicPeriod"/>
            </a:pPr>
            <a:r>
              <a:rPr lang="nl-NL" b="1"/>
              <a:t>Samenwerking met opleidingsinstellingen waarbij een stagecoördinator wordt aangesteld als centraal aanspreekpunt</a:t>
            </a:r>
            <a:br>
              <a:rPr lang="nl-NL" b="1"/>
            </a:br>
            <a:r>
              <a:rPr lang="nl-NL"/>
              <a:t>We hebben contact onderhouden met meerdere opleidingsinstellingen, o.a. door de bevindingen van ons onderzoek te presenteren. Hier zijn verschillende samenwerkingen uit voortgekomen. In sommige gevallen zetten wij studenten door naar de opleidingsinstelling als er open plekken zijn. In andere gevallen zet de opleidingsinstelling interessante studenten naar ons door. De HR-adviseur is geworven en begint 15 augustus a.s. bij de HCA. Zij gaat het gehele proces, zoals te zien in dia 4, begeleiden. Hier valt ook het contact met opleidingsinstellingen onder.</a:t>
            </a:r>
          </a:p>
          <a:p>
            <a:pPr marL="342900" indent="-342900">
              <a:buAutoNum type="arabicPeriod"/>
            </a:pPr>
            <a:r>
              <a:rPr lang="nl-NL" b="1"/>
              <a:t>Samenwerking huisartsenpraktijken en andere zorgpartners waarbij een plan wordt gemaakt hoe op verschillende plekken werkervaring op kan worden gedaan. Tevens wordt er een plan opgesteld om assistentes verschillende werkomgevingen en doorgroeimogelijkheden te bieden in de regio. </a:t>
            </a:r>
          </a:p>
          <a:p>
            <a:pPr marL="457200" lvl="1" indent="0">
              <a:buNone/>
            </a:pPr>
            <a:r>
              <a:rPr lang="nl-NL" b="0"/>
              <a:t>Uit ons onderzoek bleek dat veel huisartsen in de regio over het algemeen niet willen opleiden voor andere praktijken. Hierdoor worden de meeste doktersassistenten opgeleid binnen één praktijk, waarna ze daar ook aanblijven. Wel is het zo dat we er voor proberen te zorgen dat de DA goed </a:t>
            </a:r>
            <a:r>
              <a:rPr lang="nl-NL" b="0" err="1"/>
              <a:t>matcht</a:t>
            </a:r>
            <a:r>
              <a:rPr lang="nl-NL" b="0"/>
              <a:t> met de praktijk. (zie hieronder). Daarnaast checken we na een aantal maanden aan de hand van een ‘are </a:t>
            </a:r>
            <a:r>
              <a:rPr lang="nl-NL" b="0" err="1"/>
              <a:t>you</a:t>
            </a:r>
            <a:r>
              <a:rPr lang="nl-NL" b="0"/>
              <a:t> happy call’ of de DA nog of zijn/haar plek zit. Mocht dit niet het geval zijn, gaat men terug in het proces en wordt er gekeken of een andere praktijk beter past. Maar ‘werkervaring op verschillende plekken’ zit dus niet vast geborgd in het proces.</a:t>
            </a:r>
          </a:p>
          <a:p>
            <a:pPr marL="342900" indent="-342900">
              <a:buAutoNum type="arabicPeriod"/>
            </a:pPr>
            <a:r>
              <a:rPr lang="nl-NL" b="1"/>
              <a:t>Matching student aan huisartspraktijk;</a:t>
            </a:r>
          </a:p>
          <a:p>
            <a:pPr marL="457200" lvl="1" indent="0">
              <a:buNone/>
            </a:pPr>
            <a:r>
              <a:rPr lang="nl-NL"/>
              <a:t>Aan de hand van gesprekken tussen HCA, DA en huisartsenpraktijken, wordt er getrachte en zo goed mogelijke match te maken. Zie voor het proces hierachter het document ‘toelichting procesbeschrijving’.</a:t>
            </a:r>
          </a:p>
          <a:p>
            <a:pPr marL="342900" indent="-342900">
              <a:buAutoNum type="arabicPeriod"/>
            </a:pPr>
            <a:r>
              <a:rPr lang="nl-NL" b="1"/>
              <a:t>Ontlasten werkgever door administratieve ondersteuning en aanvraag vergoedingen;</a:t>
            </a:r>
          </a:p>
          <a:p>
            <a:pPr marL="457200" lvl="1" indent="0">
              <a:buNone/>
            </a:pPr>
            <a:r>
              <a:rPr lang="nl-NL"/>
              <a:t>De vergoedingen en subsidies moeten zelf worden aangevraagd door de praktijk. Wel hebben we een aantal overzichtelijke flyers/brochures opgesteld die uitleg geven over hoe welke subsidies er bestaan en waar en hoe deze kunnen worden aangevraagd.</a:t>
            </a:r>
          </a:p>
          <a:p>
            <a:pPr marL="342900" indent="-342900">
              <a:buAutoNum type="arabicPeriod"/>
            </a:pPr>
            <a:r>
              <a:rPr lang="nl-NL" b="1"/>
              <a:t>Meedenken over werkplekken;</a:t>
            </a:r>
          </a:p>
          <a:p>
            <a:pPr marL="457200" lvl="1" indent="0">
              <a:buNone/>
            </a:pPr>
            <a:r>
              <a:rPr lang="nl-NL"/>
              <a:t>We hebben in de enquête de vraag gesteld of er behoefte was aan een extra werkplek. Dit bleek enorm per praktijk te verschillen. Bij het uitvragen van de praktijk is een van de vragen of er een goede werkplek is voor de student. Hiernaast zijn we hier verder niet op door gegaan omdat andere behoeftes belangrijker bleken en breder door de regio leefde.</a:t>
            </a:r>
          </a:p>
          <a:p>
            <a:pPr marL="342900" indent="-342900">
              <a:buAutoNum type="arabicPeriod"/>
            </a:pPr>
            <a:r>
              <a:rPr lang="nl-NL" b="1"/>
              <a:t>Intervisie, gezamenlijke scholen, opleiden praktijkbegeleider; </a:t>
            </a:r>
          </a:p>
          <a:p>
            <a:pPr marL="457200" lvl="1" indent="0">
              <a:buNone/>
            </a:pPr>
            <a:r>
              <a:rPr lang="nl-NL"/>
              <a:t>In het proces komt ook een intervisie voor. Hier bleek grootschalig behoefte naar te zijn onder begeleidende </a:t>
            </a:r>
            <a:r>
              <a:rPr lang="nl-NL" err="1"/>
              <a:t>DA’s</a:t>
            </a:r>
            <a:r>
              <a:rPr lang="nl-NL"/>
              <a:t>. De precieze vormgeving hiervan valt onder het takkenpakket van de HR-adviseur.</a:t>
            </a:r>
          </a:p>
          <a:p>
            <a:pPr marL="342900" indent="-342900">
              <a:buAutoNum type="arabicPeriod"/>
            </a:pPr>
            <a:r>
              <a:rPr lang="nl-NL" b="1"/>
              <a:t>Vast aanspreekpunt bieden bij HCA. </a:t>
            </a:r>
          </a:p>
          <a:p>
            <a:pPr lvl="1"/>
            <a:r>
              <a:rPr lang="nl-NL"/>
              <a:t>Zoals eerder vermeldt wordt dit de nieuwe HR-adviseur. Zij gaat alle contacten onderhouden met de stakeholders en het proces begeleiden. Het coördineren van de stages is onderdeel van haar takenpakket. </a:t>
            </a:r>
          </a:p>
        </p:txBody>
      </p:sp>
      <p:sp>
        <p:nvSpPr>
          <p:cNvPr id="4" name="Tijdelijke aanduiding voor dianummer 3"/>
          <p:cNvSpPr>
            <a:spLocks noGrp="1"/>
          </p:cNvSpPr>
          <p:nvPr>
            <p:ph type="sldNum" sz="quarter" idx="5"/>
          </p:nvPr>
        </p:nvSpPr>
        <p:spPr/>
        <p:txBody>
          <a:bodyPr/>
          <a:lstStyle/>
          <a:p>
            <a:fld id="{EF0186D4-4C38-5449-A6E9-70061E60B0AE}" type="slidenum">
              <a:rPr lang="nl-NL" smtClean="0"/>
              <a:t>6</a:t>
            </a:fld>
            <a:endParaRPr lang="nl-NL"/>
          </a:p>
        </p:txBody>
      </p:sp>
    </p:spTree>
    <p:extLst>
      <p:ext uri="{BB962C8B-B14F-4D97-AF65-F5344CB8AC3E}">
        <p14:creationId xmlns:p14="http://schemas.microsoft.com/office/powerpoint/2010/main" val="1431010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Font typeface="+mj-lt"/>
              <a:buAutoNum type="arabicPeriod"/>
            </a:pPr>
            <a:r>
              <a:rPr lang="nl-NL" b="1"/>
              <a:t>Werkwijze/Gekozen aanpak</a:t>
            </a:r>
          </a:p>
          <a:p>
            <a:pPr marL="0" lvl="0" indent="0">
              <a:buFont typeface="+mj-lt"/>
              <a:buNone/>
            </a:pPr>
            <a:r>
              <a:rPr lang="nl-NL"/>
              <a:t>Onze aanpak was om vanaf het begin continue de doelgroep erbij te betrekken. Bijvoorbeeld door een enquête af te nemen onder doktersassistenten, het proces voor te dragen op de algemene leden vergadering huisartsen en onze uitkomsten te presenteren aan opleidingsinstellingen. Draagvlak was dan ook leidend in onze aanpak. Door bij al deze stakeholders te toetsen waar behoefte aan was en hoe ons project hierop kon inspelen, zijn we tot het uiteindelijke proces gekomen. Daarom zien we het proces in de praktijk met vertrouwen tegemoet. Er is echt behoefte aan binnen de gehele regio.</a:t>
            </a:r>
          </a:p>
          <a:p>
            <a:pPr marL="0" lvl="0" indent="0">
              <a:buFont typeface="+mj-lt"/>
              <a:buNone/>
            </a:pPr>
            <a:endParaRPr lang="nl-NL"/>
          </a:p>
          <a:p>
            <a:pPr marL="0" lvl="0" indent="0">
              <a:buFont typeface="+mj-lt"/>
              <a:buNone/>
            </a:pPr>
            <a:r>
              <a:rPr lang="nl-NL" b="1"/>
              <a:t>2. Projectresultaten</a:t>
            </a:r>
          </a:p>
          <a:p>
            <a:pPr marL="0" lvl="0" indent="0">
              <a:buFont typeface="+mj-lt"/>
              <a:buNone/>
            </a:pPr>
            <a:r>
              <a:rPr lang="nl-NL" b="0"/>
              <a:t>Er is een duidelijk beeld geschetst van de behoeftes die leven binnen de regio onder doktersassistenten. Hier is veel interessante data uit voortgekomen waar men op kan voortborduren. Niet alleen voor het matchingproces, maar ook andere toekomstige vraagstukken kunnen hier op terug vallen.</a:t>
            </a:r>
          </a:p>
          <a:p>
            <a:pPr marL="0" lvl="0" indent="0">
              <a:buFont typeface="+mj-lt"/>
              <a:buNone/>
            </a:pPr>
            <a:r>
              <a:rPr lang="nl-NL" b="0"/>
              <a:t>Daarnaast is er voor het eerste een HR-beleid geïntroduceerd binnen de HCA. Hier is een HR-professional voor aangenomen. Niet alleen HCA maar ook de </a:t>
            </a:r>
            <a:r>
              <a:rPr lang="nl-NL" b="0" err="1"/>
              <a:t>StAZ</a:t>
            </a:r>
            <a:r>
              <a:rPr lang="nl-NL" b="0"/>
              <a:t> kan in de toekomst hier op doorgaan. Het proces kan namelijk worden doorgevoerd naar ander disciplines binnen de </a:t>
            </a:r>
            <a:r>
              <a:rPr lang="nl-NL" b="0" err="1"/>
              <a:t>StAZ</a:t>
            </a:r>
            <a:r>
              <a:rPr lang="nl-NL" b="0"/>
              <a:t>.</a:t>
            </a:r>
          </a:p>
          <a:p>
            <a:pPr marL="0" lvl="0" indent="0">
              <a:buFont typeface="+mj-lt"/>
              <a:buNone/>
            </a:pPr>
            <a:r>
              <a:rPr lang="nl-NL" b="0"/>
              <a:t>Tot slot zijn er door het introduceren van het proces, nieuwe stageplekken gecreëerd binnen de regio. Het is de bedoeling dat het proces doorlopend wordt toegepast. Zo blijft continuïteit in de werving van doktersassistenten in de regio gewaarborgd. Met als doel de schaarste op te lossen.</a:t>
            </a:r>
          </a:p>
          <a:p>
            <a:pPr marL="0" lvl="0" indent="0">
              <a:buFont typeface="+mj-lt"/>
              <a:buNone/>
            </a:pPr>
            <a:endParaRPr lang="nl-NL"/>
          </a:p>
        </p:txBody>
      </p:sp>
      <p:sp>
        <p:nvSpPr>
          <p:cNvPr id="4" name="Tijdelijke aanduiding voor dianummer 3"/>
          <p:cNvSpPr>
            <a:spLocks noGrp="1"/>
          </p:cNvSpPr>
          <p:nvPr>
            <p:ph type="sldNum" sz="quarter" idx="5"/>
          </p:nvPr>
        </p:nvSpPr>
        <p:spPr/>
        <p:txBody>
          <a:bodyPr/>
          <a:lstStyle/>
          <a:p>
            <a:fld id="{EF0186D4-4C38-5449-A6E9-70061E60B0AE}" type="slidenum">
              <a:rPr lang="nl-NL" smtClean="0"/>
              <a:t>7</a:t>
            </a:fld>
            <a:endParaRPr lang="nl-NL"/>
          </a:p>
        </p:txBody>
      </p:sp>
    </p:spTree>
    <p:extLst>
      <p:ext uri="{BB962C8B-B14F-4D97-AF65-F5344CB8AC3E}">
        <p14:creationId xmlns:p14="http://schemas.microsoft.com/office/powerpoint/2010/main" val="2793502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nl-NL"/>
              <a:t>Binnen dit project hebben we zowel binnen het project, als binnen de uitvoering van dit project diverse positieve ‘</a:t>
            </a:r>
            <a:r>
              <a:rPr lang="nl-NL" err="1"/>
              <a:t>lessons</a:t>
            </a:r>
            <a:r>
              <a:rPr lang="nl-NL"/>
              <a:t> </a:t>
            </a:r>
            <a:r>
              <a:rPr lang="nl-NL" err="1"/>
              <a:t>learned</a:t>
            </a:r>
            <a:r>
              <a:rPr lang="nl-NL"/>
              <a:t>’ opgedaan. </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nl-NL"/>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b="1"/>
              <a:t>Behoeftes van de doelgroep zijn in kaart gebracht. </a:t>
            </a:r>
            <a:br>
              <a:rPr lang="nl-NL"/>
            </a:br>
            <a:r>
              <a:rPr lang="nl-NL"/>
              <a:t>De belangrijkste les uit dit project zijn de opbrengsten die we hebben opgehaald uit onze onderzoeksmethoden. Door deze behoeftes in kaart te brengen weten we wat onze doelgroep ‘echt’ beweegt en hoe we ze kunnen helpen.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nl-NL"/>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b="1"/>
              <a:t>De bereidheid voor het opleiden is zeker aanwezig. Met een een centraal proces kan veel beter worden ingespeeld op de kansen.</a:t>
            </a:r>
            <a:br>
              <a:rPr lang="nl-NL"/>
            </a:br>
            <a:r>
              <a:rPr lang="nl-NL"/>
              <a:t>Uit grafiek 3 van dia 3 (”Het project | Probleem”) blijkt dat het merendeel van de ondervraagde praktijken een opleidingspraktijk is. Echter was het probleem hiermee niet opgelost. Door het proces omtrent het binden en behouden van doktersassistenten centraal te organiseren kunnen we dit probleem beter aanpakken. Het voornaamste probleem was bij praktijken dat er tijd te kort is om zowel te werven, als voor het opleiden van nieuw personeel. Door dit uit handen te nemen kan het proces professioneler aangepakt worden en kunnen de kansen die de zorgmarkt heeft beter aangepakt worden.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nl-NL"/>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b="1"/>
              <a:t>Door doorlopend in gesprek te blijven met alle stakeholders rond dit vraagstuk is er continue draagvlak geweest voor dit proces. </a:t>
            </a:r>
            <a:br>
              <a:rPr lang="nl-NL"/>
            </a:br>
            <a:r>
              <a:rPr lang="nl-NL"/>
              <a:t>Vanuit de directrice van de </a:t>
            </a:r>
            <a:r>
              <a:rPr lang="nl-NL" err="1"/>
              <a:t>StAZ</a:t>
            </a:r>
            <a:r>
              <a:rPr lang="nl-NL"/>
              <a:t> &amp; ons projectteam is er altijd een korte communicatielijn geweest met alle stakeholders (zorgverzekeraar, praktijkhouders, doktersassistenten). Hierdoor was er in continue vorm sprake van draagvlak. Daardoor konden we wanneer dit nodig was, samen met stakeholders uit vragen of onduidelijkheden komen. Hierdoor verliep het onderzoek soepel.</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nl-NL"/>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b="1"/>
              <a:t>Door met een klein, gespecialiseerd projectteam (3 personen, 1FTE) te werken konden er snel worden geschakeld en kon er vlot ingespeeld worden op veranderingen. </a:t>
            </a:r>
            <a:br>
              <a:rPr lang="nl-NL"/>
            </a:br>
            <a:r>
              <a:rPr lang="nl-NL"/>
              <a:t>Het project is uitgevoerd door een driekoppig projectteam (1 huisarts intern bij de HCA verantwoordelijk voor diverse projecten, 2 HR-consultants). Veel meer of minder was binnen dit project niet gewenst. Op deze manier konden we snel overleggen en schakelen. Doordat er vooraf veel onzekerheden waren aan het begin van het project is deze snelle, dynamische besluitvorming heel prettig. </a:t>
            </a:r>
          </a:p>
        </p:txBody>
      </p:sp>
      <p:sp>
        <p:nvSpPr>
          <p:cNvPr id="4" name="Tijdelijke aanduiding voor dianummer 3"/>
          <p:cNvSpPr>
            <a:spLocks noGrp="1"/>
          </p:cNvSpPr>
          <p:nvPr>
            <p:ph type="sldNum" sz="quarter" idx="5"/>
          </p:nvPr>
        </p:nvSpPr>
        <p:spPr/>
        <p:txBody>
          <a:bodyPr/>
          <a:lstStyle/>
          <a:p>
            <a:fld id="{EF0186D4-4C38-5449-A6E9-70061E60B0AE}" type="slidenum">
              <a:rPr lang="nl-NL" smtClean="0"/>
              <a:t>8</a:t>
            </a:fld>
            <a:endParaRPr lang="nl-NL"/>
          </a:p>
        </p:txBody>
      </p:sp>
    </p:spTree>
    <p:extLst>
      <p:ext uri="{BB962C8B-B14F-4D97-AF65-F5344CB8AC3E}">
        <p14:creationId xmlns:p14="http://schemas.microsoft.com/office/powerpoint/2010/main" val="419499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28600" indent="-228600">
              <a:buFont typeface="+mj-lt"/>
              <a:buAutoNum type="arabicPeriod"/>
            </a:pPr>
            <a:r>
              <a:rPr lang="nl-NL" dirty="0"/>
              <a:t>Per 15-08 dragen wij het gehele proces over aan de nieuwe HR-adviseur. Zij wordt verantwoordelijk voor het proces en gaat deze uitvoeren. Dit proces zal via de HR-adviseur ook worden toegepast in een nieuwe regio, Haarlemmermeer.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dirty="0"/>
              <a:t>Het opgestelde proces is niet alleen toepasbaar binnen de HCA, maar ook binnen andere disciplines van de </a:t>
            </a:r>
            <a:r>
              <a:rPr lang="nl-NL" dirty="0" err="1"/>
              <a:t>StAZ</a:t>
            </a:r>
            <a:r>
              <a:rPr lang="nl-NL" dirty="0"/>
              <a:t>. Omdat de nieuwe HR-adviseur meteen operationeel aan de slag gaat, kan Young Consulting Crew hier ook een rol in spelen. Er dient allereest onderzocht te worden of er aan eenzelfde proces behoefte is binnen de andere disciplines. Indien dit het geval is kan YCC onderzoeken wat deze behoeftes zijn en hoe dit het beste toegepast kan worden. </a:t>
            </a:r>
            <a:br>
              <a:rPr lang="nl-NL" dirty="0"/>
            </a:br>
            <a:br>
              <a:rPr lang="nl-NL" dirty="0"/>
            </a:br>
            <a:r>
              <a:rPr lang="nl-NL" dirty="0"/>
              <a:t>De HR-adviseur die per 15-08 aan de slag gaat, gaat ook aan de slag bij het Haarlemmermeer. YCC kan helpen met het implementeren van een soortgelijke oplossing. Er kan bijvoorbeeld eerst worden onderzocht of de behoefte er is, om vervolgens deze behoeftes in kaart te brengen en toe te passen. </a:t>
            </a:r>
            <a:endParaRPr lang="nl-NL" b="0" i="0" u="none" strike="noStrike" dirty="0">
              <a:solidFill>
                <a:schemeClr val="tx1"/>
              </a:solidFill>
              <a:effectLst/>
              <a:latin typeface="+mn-lt"/>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b="0" i="0" u="none" strike="noStrike" dirty="0">
                <a:solidFill>
                  <a:srgbClr val="000000"/>
                </a:solidFill>
                <a:effectLst/>
                <a:latin typeface="Calibri" panose="020F0502020204030204" pitchFamily="34" charset="0"/>
              </a:rPr>
              <a:t>9 praktijken zijn gestart met de opleiding, verwachting is dat per 1-12-2022 de pilot vol is (12 studenten)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b="0" i="0" u="none" strike="noStrike" dirty="0">
                <a:solidFill>
                  <a:srgbClr val="000000"/>
                </a:solidFill>
                <a:effectLst/>
                <a:latin typeface="Calibri" panose="020F0502020204030204" pitchFamily="34" charset="0"/>
              </a:rPr>
              <a:t>Studenten zijn van 6 verschillende opleidingsinstellingen, waarmee samenwerking is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b="0" i="0" u="none" strike="noStrike" dirty="0">
                <a:solidFill>
                  <a:srgbClr val="000000"/>
                </a:solidFill>
                <a:effectLst/>
                <a:latin typeface="Calibri" panose="020F0502020204030204" pitchFamily="34" charset="0"/>
              </a:rPr>
              <a:t>Verwachting is dat uiterlijk juni 2024 alle 12 de pilot studenten afgestudeerd zijn (de meesten studeren al eind 2023 af) en nu de intentie hebben binnen de regio werkzaam te blijven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b="0" i="0" u="none" strike="noStrike" dirty="0">
                <a:solidFill>
                  <a:srgbClr val="000000"/>
                </a:solidFill>
                <a:effectLst/>
                <a:latin typeface="Calibri" panose="020F0502020204030204" pitchFamily="34" charset="0"/>
              </a:rPr>
              <a:t>Realisatie van wervingscampagne voor DA in onze regio</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b="0" i="0" u="none" strike="noStrike" dirty="0">
                <a:solidFill>
                  <a:srgbClr val="000000"/>
                </a:solidFill>
                <a:effectLst/>
                <a:latin typeface="Calibri" panose="020F0502020204030204" pitchFamily="34" charset="0"/>
              </a:rPr>
              <a:t>HR adviseur heeft een start gemaakt met praktijkbezoeken waardoor optimale matching, organisatie intervisie (voor opleiders en studenten) en gemeenschappelijke scholing voor opleiders (en studenten) en selectie en implementatie van CRM-systeem</a:t>
            </a:r>
          </a:p>
          <a:p>
            <a:br>
              <a:rPr lang="nl-NL" dirty="0"/>
            </a:br>
            <a:endParaRPr lang="nl-NL" dirty="0"/>
          </a:p>
        </p:txBody>
      </p:sp>
      <p:sp>
        <p:nvSpPr>
          <p:cNvPr id="4" name="Tijdelijke aanduiding voor dianummer 3"/>
          <p:cNvSpPr>
            <a:spLocks noGrp="1"/>
          </p:cNvSpPr>
          <p:nvPr>
            <p:ph type="sldNum" sz="quarter" idx="5"/>
          </p:nvPr>
        </p:nvSpPr>
        <p:spPr/>
        <p:txBody>
          <a:bodyPr/>
          <a:lstStyle/>
          <a:p>
            <a:fld id="{EF0186D4-4C38-5449-A6E9-70061E60B0AE}" type="slidenum">
              <a:rPr lang="nl-NL" smtClean="0"/>
              <a:t>9</a:t>
            </a:fld>
            <a:endParaRPr lang="nl-NL"/>
          </a:p>
        </p:txBody>
      </p:sp>
    </p:spTree>
    <p:extLst>
      <p:ext uri="{BB962C8B-B14F-4D97-AF65-F5344CB8AC3E}">
        <p14:creationId xmlns:p14="http://schemas.microsoft.com/office/powerpoint/2010/main" val="4126128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endParaRPr lang="de-DE"/>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28.08.2024</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4249299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28.08.2024</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515967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endParaRPr lang="de-DE"/>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28.08.2024</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23111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28.08.2024</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88591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endParaRPr lang="de-DE"/>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CA953BDC-9EAE-49FE-9892-958C9F845175}" type="datetimeFigureOut">
              <a:rPr lang="de-DE" smtClean="0"/>
              <a:t>28.08.2024</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1843495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5" name="Tijdelijke aanduiding voor datum 4"/>
          <p:cNvSpPr>
            <a:spLocks noGrp="1"/>
          </p:cNvSpPr>
          <p:nvPr>
            <p:ph type="dt" sz="half" idx="10"/>
          </p:nvPr>
        </p:nvSpPr>
        <p:spPr/>
        <p:txBody>
          <a:bodyPr/>
          <a:lstStyle/>
          <a:p>
            <a:fld id="{CA953BDC-9EAE-49FE-9892-958C9F845175}" type="datetimeFigureOut">
              <a:rPr lang="de-DE" smtClean="0"/>
              <a:t>28.08.2024</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957811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endParaRPr lang="de-DE"/>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7" name="Tijdelijke aanduiding voor datum 6"/>
          <p:cNvSpPr>
            <a:spLocks noGrp="1"/>
          </p:cNvSpPr>
          <p:nvPr>
            <p:ph type="dt" sz="half" idx="10"/>
          </p:nvPr>
        </p:nvSpPr>
        <p:spPr/>
        <p:txBody>
          <a:bodyPr/>
          <a:lstStyle/>
          <a:p>
            <a:fld id="{CA953BDC-9EAE-49FE-9892-958C9F845175}" type="datetimeFigureOut">
              <a:rPr lang="de-DE" smtClean="0"/>
              <a:t>28.08.2024</a:t>
            </a:fld>
            <a:endParaRPr lang="de-DE"/>
          </a:p>
        </p:txBody>
      </p:sp>
      <p:sp>
        <p:nvSpPr>
          <p:cNvPr id="8" name="Tijdelijke aanduiding voor voettekst 7"/>
          <p:cNvSpPr>
            <a:spLocks noGrp="1"/>
          </p:cNvSpPr>
          <p:nvPr>
            <p:ph type="ftr" sz="quarter" idx="11"/>
          </p:nvPr>
        </p:nvSpPr>
        <p:spPr/>
        <p:txBody>
          <a:bodyPr/>
          <a:lstStyle/>
          <a:p>
            <a:endParaRPr lang="de-DE"/>
          </a:p>
        </p:txBody>
      </p:sp>
      <p:sp>
        <p:nvSpPr>
          <p:cNvPr id="9" name="Tijdelijke aanduiding voor dianummer 8"/>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4148315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datum 2"/>
          <p:cNvSpPr>
            <a:spLocks noGrp="1"/>
          </p:cNvSpPr>
          <p:nvPr>
            <p:ph type="dt" sz="half" idx="10"/>
          </p:nvPr>
        </p:nvSpPr>
        <p:spPr/>
        <p:txBody>
          <a:bodyPr/>
          <a:lstStyle/>
          <a:p>
            <a:fld id="{CA953BDC-9EAE-49FE-9892-958C9F845175}" type="datetimeFigureOut">
              <a:rPr lang="de-DE" smtClean="0"/>
              <a:t>28.08.2024</a:t>
            </a:fld>
            <a:endParaRPr lang="de-DE"/>
          </a:p>
        </p:txBody>
      </p:sp>
      <p:sp>
        <p:nvSpPr>
          <p:cNvPr id="4" name="Tijdelijke aanduiding voor voettekst 3"/>
          <p:cNvSpPr>
            <a:spLocks noGrp="1"/>
          </p:cNvSpPr>
          <p:nvPr>
            <p:ph type="ftr" sz="quarter" idx="11"/>
          </p:nvPr>
        </p:nvSpPr>
        <p:spPr/>
        <p:txBody>
          <a:bodyPr/>
          <a:lstStyle/>
          <a:p>
            <a:endParaRPr lang="de-DE"/>
          </a:p>
        </p:txBody>
      </p:sp>
      <p:sp>
        <p:nvSpPr>
          <p:cNvPr id="5" name="Tijdelijke aanduiding voor dianummer 4"/>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193778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A953BDC-9EAE-49FE-9892-958C9F845175}" type="datetimeFigureOut">
              <a:rPr lang="de-DE" smtClean="0"/>
              <a:t>28.08.2024</a:t>
            </a:fld>
            <a:endParaRPr lang="de-DE"/>
          </a:p>
        </p:txBody>
      </p:sp>
      <p:sp>
        <p:nvSpPr>
          <p:cNvPr id="3" name="Tijdelijke aanduiding voor voettekst 2"/>
          <p:cNvSpPr>
            <a:spLocks noGrp="1"/>
          </p:cNvSpPr>
          <p:nvPr>
            <p:ph type="ftr" sz="quarter" idx="11"/>
          </p:nvPr>
        </p:nvSpPr>
        <p:spPr/>
        <p:txBody>
          <a:bodyPr/>
          <a:lstStyle/>
          <a:p>
            <a:endParaRPr lang="de-DE"/>
          </a:p>
        </p:txBody>
      </p:sp>
      <p:sp>
        <p:nvSpPr>
          <p:cNvPr id="4" name="Tijdelijke aanduiding voor dianummer 3"/>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349604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de-DE"/>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A953BDC-9EAE-49FE-9892-958C9F845175}" type="datetimeFigureOut">
              <a:rPr lang="de-DE" smtClean="0"/>
              <a:t>28.08.2024</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2568389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de-DE"/>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A953BDC-9EAE-49FE-9892-958C9F845175}" type="datetimeFigureOut">
              <a:rPr lang="de-DE" smtClean="0"/>
              <a:t>28.08.2024</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84292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endParaRPr lang="de-DE"/>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53BDC-9EAE-49FE-9892-958C9F845175}" type="datetimeFigureOut">
              <a:rPr lang="de-DE" smtClean="0"/>
              <a:t>28.08.2024</a:t>
            </a:fld>
            <a:endParaRPr lang="de-DE"/>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814C8-F66B-4915-9FEC-D62A1DED085F}" type="slidenum">
              <a:rPr lang="de-DE" smtClean="0"/>
              <a:t>‹nr.›</a:t>
            </a:fld>
            <a:endParaRPr lang="de-DE"/>
          </a:p>
        </p:txBody>
      </p:sp>
    </p:spTree>
    <p:extLst>
      <p:ext uri="{BB962C8B-B14F-4D97-AF65-F5344CB8AC3E}">
        <p14:creationId xmlns:p14="http://schemas.microsoft.com/office/powerpoint/2010/main" val="1710546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slide" Target="slide6.xml"/><Relationship Id="rId7" Type="http://schemas.openxmlformats.org/officeDocument/2006/relationships/image" Target="../media/image3.png"/><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slide" Target="slide9.xml"/><Relationship Id="rId4" Type="http://schemas.openxmlformats.org/officeDocument/2006/relationships/slide" Target="slide8.xml"/></Relationships>
</file>

<file path=ppt/slides/_rels/slide3.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image" Target="../media/image4.png"/><Relationship Id="rId7"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5.png"/><Relationship Id="rId9" Type="http://schemas.openxmlformats.org/officeDocument/2006/relationships/chart" Target="../charts/chart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4.png"/><Relationship Id="rId7" Type="http://schemas.openxmlformats.org/officeDocument/2006/relationships/diagramQuickStyle" Target="../diagrams/quickStyle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5.png"/><Relationship Id="rId9" Type="http://schemas.microsoft.com/office/2007/relationships/diagramDrawing" Target="../diagrams/drawing1.xml"/></Relationships>
</file>

<file path=ppt/slides/_rels/slide8.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4.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5.png"/><Relationship Id="rId9" Type="http://schemas.openxmlformats.org/officeDocument/2006/relationships/image" Target="../media/image18.png"/></Relationships>
</file>

<file path=ppt/slides/_rels/slide9.xml.rels><?xml version="1.0" encoding="UTF-8" standalone="yes"?>
<Relationships xmlns="http://schemas.openxmlformats.org/package/2006/relationships"><Relationship Id="rId8" Type="http://schemas.openxmlformats.org/officeDocument/2006/relationships/image" Target="../media/image17.svg"/><Relationship Id="rId13" Type="http://schemas.openxmlformats.org/officeDocument/2006/relationships/image" Target="../media/image22.png"/><Relationship Id="rId18" Type="http://schemas.openxmlformats.org/officeDocument/2006/relationships/image" Target="../media/image27.svg"/><Relationship Id="rId3" Type="http://schemas.openxmlformats.org/officeDocument/2006/relationships/image" Target="../media/image4.png"/><Relationship Id="rId7" Type="http://schemas.openxmlformats.org/officeDocument/2006/relationships/image" Target="../media/image16.png"/><Relationship Id="rId12" Type="http://schemas.openxmlformats.org/officeDocument/2006/relationships/image" Target="../media/image21.svg"/><Relationship Id="rId17" Type="http://schemas.openxmlformats.org/officeDocument/2006/relationships/image" Target="../media/image26.png"/><Relationship Id="rId2" Type="http://schemas.openxmlformats.org/officeDocument/2006/relationships/notesSlide" Target="../notesSlides/notesSlide8.xml"/><Relationship Id="rId16" Type="http://schemas.openxmlformats.org/officeDocument/2006/relationships/image" Target="../media/image25.svg"/><Relationship Id="rId1" Type="http://schemas.openxmlformats.org/officeDocument/2006/relationships/slideLayout" Target="../slideLayouts/slideLayout2.xml"/><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5" Type="http://schemas.openxmlformats.org/officeDocument/2006/relationships/image" Target="../media/image24.png"/><Relationship Id="rId10" Type="http://schemas.openxmlformats.org/officeDocument/2006/relationships/image" Target="../media/image19.svg"/><Relationship Id="rId4" Type="http://schemas.openxmlformats.org/officeDocument/2006/relationships/image" Target="../media/image5.png"/><Relationship Id="rId9" Type="http://schemas.openxmlformats.org/officeDocument/2006/relationships/image" Target="../media/image18.png"/><Relationship Id="rId14" Type="http://schemas.openxmlformats.org/officeDocument/2006/relationships/image" Target="../media/image2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hthoek 22">
            <a:extLst>
              <a:ext uri="{FF2B5EF4-FFF2-40B4-BE49-F238E27FC236}">
                <a16:creationId xmlns:a16="http://schemas.microsoft.com/office/drawing/2014/main" id="{6B5A8CE4-9487-5D40-98EE-68A6BC2907F8}"/>
              </a:ext>
            </a:extLst>
          </p:cNvPr>
          <p:cNvSpPr/>
          <p:nvPr/>
        </p:nvSpPr>
        <p:spPr>
          <a:xfrm>
            <a:off x="0" y="21312"/>
            <a:ext cx="12192000" cy="16990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Tekstvak 18">
            <a:extLst>
              <a:ext uri="{FF2B5EF4-FFF2-40B4-BE49-F238E27FC236}">
                <a16:creationId xmlns:a16="http://schemas.microsoft.com/office/drawing/2014/main" id="{816876C5-8F87-6548-B13D-4BDE74646208}"/>
              </a:ext>
            </a:extLst>
          </p:cNvPr>
          <p:cNvSpPr txBox="1"/>
          <p:nvPr/>
        </p:nvSpPr>
        <p:spPr>
          <a:xfrm>
            <a:off x="4122549" y="173748"/>
            <a:ext cx="7790481" cy="1384995"/>
          </a:xfrm>
          <a:prstGeom prst="rect">
            <a:avLst/>
          </a:prstGeom>
          <a:noFill/>
        </p:spPr>
        <p:txBody>
          <a:bodyPr wrap="square" rtlCol="0">
            <a:spAutoFit/>
          </a:bodyPr>
          <a:lstStyle/>
          <a:p>
            <a:r>
              <a:rPr lang="nl-NL" sz="2800" b="1"/>
              <a:t>PROJECT: </a:t>
            </a:r>
            <a:br>
              <a:rPr lang="nl-NL" sz="2800" b="1"/>
            </a:br>
            <a:r>
              <a:rPr lang="nl-NL" sz="2800"/>
              <a:t>OPLEIDEN EN BEHOUDEN VAN DOKTERSASSISTENTEN IN DE REGIO AMSTELLAND</a:t>
            </a:r>
          </a:p>
        </p:txBody>
      </p:sp>
      <p:sp>
        <p:nvSpPr>
          <p:cNvPr id="3" name="Tekstvak 2">
            <a:extLst>
              <a:ext uri="{FF2B5EF4-FFF2-40B4-BE49-F238E27FC236}">
                <a16:creationId xmlns:a16="http://schemas.microsoft.com/office/drawing/2014/main" id="{126479C6-8B9C-6440-AA71-E064FCE91212}"/>
              </a:ext>
            </a:extLst>
          </p:cNvPr>
          <p:cNvSpPr txBox="1"/>
          <p:nvPr/>
        </p:nvSpPr>
        <p:spPr>
          <a:xfrm>
            <a:off x="8331217" y="5827954"/>
            <a:ext cx="3699658" cy="1015663"/>
          </a:xfrm>
          <a:prstGeom prst="rect">
            <a:avLst/>
          </a:prstGeom>
          <a:noFill/>
        </p:spPr>
        <p:txBody>
          <a:bodyPr wrap="square" rtlCol="0">
            <a:spAutoFit/>
          </a:bodyPr>
          <a:lstStyle/>
          <a:p>
            <a:r>
              <a:rPr lang="nl-NL" sz="1200"/>
              <a:t>Opgesteld in opdracht van de Huisartsen Coöperatie Amstelland, door Young Consulting Crew.</a:t>
            </a:r>
          </a:p>
          <a:p>
            <a:pPr algn="r"/>
            <a:endParaRPr lang="nl-NL" sz="1200"/>
          </a:p>
          <a:p>
            <a:pPr algn="r"/>
            <a:r>
              <a:rPr lang="nl-NL" sz="1200"/>
              <a:t>Vertrouwelijk document. </a:t>
            </a:r>
          </a:p>
          <a:p>
            <a:pPr algn="r"/>
            <a:r>
              <a:rPr lang="nl-NL" sz="1200"/>
              <a:t>24-06-2022</a:t>
            </a:r>
          </a:p>
        </p:txBody>
      </p:sp>
      <p:pic>
        <p:nvPicPr>
          <p:cNvPr id="21" name="Afbeelding 20" descr="Huisartsen Coöperatie Amstelland">
            <a:extLst>
              <a:ext uri="{FF2B5EF4-FFF2-40B4-BE49-F238E27FC236}">
                <a16:creationId xmlns:a16="http://schemas.microsoft.com/office/drawing/2014/main" id="{C66FA257-4354-A14B-925C-2B9828057EA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296" y="323390"/>
            <a:ext cx="2659480" cy="109484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Waarom stelt de doktersassistent zoveel vragen?&amp;#39; | NU - Het laatste nieuws  het eerst op NU.nl">
            <a:extLst>
              <a:ext uri="{FF2B5EF4-FFF2-40B4-BE49-F238E27FC236}">
                <a16:creationId xmlns:a16="http://schemas.microsoft.com/office/drawing/2014/main" id="{A3AF5A9D-4C3A-E944-B372-D2DB096C5F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69276" y="1937038"/>
            <a:ext cx="5104836" cy="3828627"/>
          </a:xfrm>
          <a:prstGeom prst="rect">
            <a:avLst/>
          </a:prstGeom>
          <a:noFill/>
          <a:extLst>
            <a:ext uri="{909E8E84-426E-40DD-AFC4-6F175D3DCCD1}">
              <a14:hiddenFill xmlns:a14="http://schemas.microsoft.com/office/drawing/2010/main">
                <a:solidFill>
                  <a:srgbClr val="FFFFFF"/>
                </a:solidFill>
              </a14:hiddenFill>
            </a:ext>
          </a:extLst>
        </p:spPr>
      </p:pic>
      <p:pic>
        <p:nvPicPr>
          <p:cNvPr id="4" name="Afbeelding 3">
            <a:extLst>
              <a:ext uri="{FF2B5EF4-FFF2-40B4-BE49-F238E27FC236}">
                <a16:creationId xmlns:a16="http://schemas.microsoft.com/office/drawing/2014/main" id="{196CD660-B73E-9348-8153-9D876AF0D89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69276" y="97529"/>
            <a:ext cx="1533125" cy="1537431"/>
          </a:xfrm>
          <a:prstGeom prst="rect">
            <a:avLst/>
          </a:prstGeom>
        </p:spPr>
      </p:pic>
      <p:sp>
        <p:nvSpPr>
          <p:cNvPr id="2" name="AutoShape 2" descr="Slido logo.">
            <a:extLst>
              <a:ext uri="{FF2B5EF4-FFF2-40B4-BE49-F238E27FC236}">
                <a16:creationId xmlns:a16="http://schemas.microsoft.com/office/drawing/2014/main" id="{C4162BBF-1939-5341-A78B-B7166ADA0DB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41211652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25B4257F-72D8-B142-A85F-5420C67CAFAC}"/>
              </a:ext>
            </a:extLst>
          </p:cNvPr>
          <p:cNvSpPr/>
          <p:nvPr/>
        </p:nvSpPr>
        <p:spPr>
          <a:xfrm>
            <a:off x="0" y="21312"/>
            <a:ext cx="12192000" cy="109484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9" name="Tekstvak 18">
            <a:extLst>
              <a:ext uri="{FF2B5EF4-FFF2-40B4-BE49-F238E27FC236}">
                <a16:creationId xmlns:a16="http://schemas.microsoft.com/office/drawing/2014/main" id="{816876C5-8F87-6548-B13D-4BDE74646208}"/>
              </a:ext>
            </a:extLst>
          </p:cNvPr>
          <p:cNvSpPr txBox="1"/>
          <p:nvPr/>
        </p:nvSpPr>
        <p:spPr>
          <a:xfrm>
            <a:off x="3949580" y="552620"/>
            <a:ext cx="4159992" cy="523220"/>
          </a:xfrm>
          <a:prstGeom prst="rect">
            <a:avLst/>
          </a:prstGeom>
          <a:noFill/>
        </p:spPr>
        <p:txBody>
          <a:bodyPr wrap="square" rtlCol="0">
            <a:spAutoFit/>
          </a:bodyPr>
          <a:lstStyle/>
          <a:p>
            <a:pPr algn="ctr"/>
            <a:r>
              <a:rPr lang="nl-NL" sz="2800" b="1"/>
              <a:t>Deze presentatie</a:t>
            </a:r>
          </a:p>
        </p:txBody>
      </p:sp>
      <p:sp>
        <p:nvSpPr>
          <p:cNvPr id="3" name="Tekstvak 2">
            <a:extLst>
              <a:ext uri="{FF2B5EF4-FFF2-40B4-BE49-F238E27FC236}">
                <a16:creationId xmlns:a16="http://schemas.microsoft.com/office/drawing/2014/main" id="{126479C6-8B9C-6440-AA71-E064FCE91212}"/>
              </a:ext>
            </a:extLst>
          </p:cNvPr>
          <p:cNvSpPr txBox="1"/>
          <p:nvPr/>
        </p:nvSpPr>
        <p:spPr>
          <a:xfrm>
            <a:off x="1104326" y="1558743"/>
            <a:ext cx="9983348" cy="3416320"/>
          </a:xfrm>
          <a:prstGeom prst="rect">
            <a:avLst/>
          </a:prstGeom>
          <a:noFill/>
        </p:spPr>
        <p:txBody>
          <a:bodyPr wrap="square" rtlCol="0">
            <a:spAutoFit/>
          </a:bodyPr>
          <a:lstStyle/>
          <a:p>
            <a:pPr marL="342900" indent="-342900">
              <a:buAutoNum type="arabicPeriod"/>
            </a:pPr>
            <a:r>
              <a:rPr lang="nl-NL" b="1">
                <a:hlinkClick r:id="rId2" action="ppaction://hlinksldjump"/>
              </a:rPr>
              <a:t>Het project</a:t>
            </a:r>
            <a:endParaRPr lang="nl-NL" b="1"/>
          </a:p>
          <a:p>
            <a:pPr marL="800100" lvl="1" indent="-342900">
              <a:buFont typeface="+mj-lt"/>
              <a:buAutoNum type="arabicPeriod"/>
            </a:pPr>
            <a:r>
              <a:rPr lang="nl-NL"/>
              <a:t>Het probleem;</a:t>
            </a:r>
          </a:p>
          <a:p>
            <a:pPr marL="800100" lvl="1" indent="-342900">
              <a:buFont typeface="+mj-lt"/>
              <a:buAutoNum type="arabicPeriod"/>
            </a:pPr>
            <a:r>
              <a:rPr lang="nl-NL"/>
              <a:t>De oplossing;</a:t>
            </a:r>
          </a:p>
          <a:p>
            <a:pPr marL="800100" lvl="1" indent="-342900">
              <a:buFont typeface="+mj-lt"/>
              <a:buAutoNum type="arabicPeriod"/>
            </a:pPr>
            <a:r>
              <a:rPr lang="nl-NL"/>
              <a:t>Financiën.</a:t>
            </a:r>
          </a:p>
          <a:p>
            <a:pPr marL="342900" indent="-342900">
              <a:buAutoNum type="arabicPeriod"/>
            </a:pPr>
            <a:r>
              <a:rPr lang="nl-NL" b="1">
                <a:hlinkClick r:id="rId3" action="ppaction://hlinksldjump"/>
              </a:rPr>
              <a:t>Evaluatie</a:t>
            </a:r>
            <a:endParaRPr lang="nl-NL" b="1"/>
          </a:p>
          <a:p>
            <a:pPr marL="800100" lvl="1" indent="-342900">
              <a:buAutoNum type="arabicPeriod"/>
            </a:pPr>
            <a:r>
              <a:rPr lang="nl-NL"/>
              <a:t>Beoogde resultaten samenwerkingsovereenkomst;</a:t>
            </a:r>
          </a:p>
          <a:p>
            <a:pPr marL="800100" lvl="1" indent="-342900">
              <a:buAutoNum type="arabicPeriod"/>
            </a:pPr>
            <a:r>
              <a:rPr lang="nl-NL"/>
              <a:t>Werkwijze</a:t>
            </a:r>
          </a:p>
          <a:p>
            <a:pPr marL="800100" lvl="1" indent="-342900">
              <a:buAutoNum type="arabicPeriod"/>
            </a:pPr>
            <a:r>
              <a:rPr lang="nl-NL"/>
              <a:t>Gekozen aanpak</a:t>
            </a:r>
          </a:p>
          <a:p>
            <a:pPr marL="800100" lvl="1" indent="-342900">
              <a:buAutoNum type="arabicPeriod"/>
            </a:pPr>
            <a:r>
              <a:rPr lang="nl-NL"/>
              <a:t>Projectresultaten</a:t>
            </a:r>
          </a:p>
          <a:p>
            <a:pPr marL="342900" indent="-342900">
              <a:buAutoNum type="arabicPeriod"/>
            </a:pPr>
            <a:r>
              <a:rPr lang="nl-NL" b="1">
                <a:hlinkClick r:id="rId4" action="ppaction://hlinksldjump"/>
              </a:rPr>
              <a:t>Lessons Learned</a:t>
            </a:r>
            <a:endParaRPr lang="nl-NL" b="1"/>
          </a:p>
          <a:p>
            <a:pPr marL="342900" indent="-342900">
              <a:buAutoNum type="arabicPeriod"/>
            </a:pPr>
            <a:r>
              <a:rPr lang="nl-NL" b="1">
                <a:hlinkClick r:id="rId5" action="ppaction://hlinksldjump"/>
              </a:rPr>
              <a:t>Financiële verantwoording</a:t>
            </a:r>
            <a:endParaRPr lang="nl-NL" b="1"/>
          </a:p>
          <a:p>
            <a:pPr marL="342900" indent="-342900">
              <a:buAutoNum type="arabicPeriod"/>
            </a:pPr>
            <a:r>
              <a:rPr lang="nl-NL" b="1"/>
              <a:t>Afsluitend</a:t>
            </a:r>
          </a:p>
        </p:txBody>
      </p:sp>
      <p:pic>
        <p:nvPicPr>
          <p:cNvPr id="21" name="Afbeelding 20" descr="Huisartsen Coöperatie Amstelland">
            <a:extLst>
              <a:ext uri="{FF2B5EF4-FFF2-40B4-BE49-F238E27FC236}">
                <a16:creationId xmlns:a16="http://schemas.microsoft.com/office/drawing/2014/main" id="{C66FA257-4354-A14B-925C-2B9828057EA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4606" y="76766"/>
            <a:ext cx="2524780" cy="1039391"/>
          </a:xfrm>
          <a:prstGeom prst="rect">
            <a:avLst/>
          </a:prstGeom>
          <a:noFill/>
          <a:extLst>
            <a:ext uri="{909E8E84-426E-40DD-AFC4-6F175D3DCCD1}">
              <a14:hiddenFill xmlns:a14="http://schemas.microsoft.com/office/drawing/2010/main">
                <a:solidFill>
                  <a:srgbClr val="FFFFFF"/>
                </a:solidFill>
              </a14:hiddenFill>
            </a:ext>
          </a:extLst>
        </p:spPr>
      </p:pic>
      <p:pic>
        <p:nvPicPr>
          <p:cNvPr id="7" name="Afbeelding 6">
            <a:extLst>
              <a:ext uri="{FF2B5EF4-FFF2-40B4-BE49-F238E27FC236}">
                <a16:creationId xmlns:a16="http://schemas.microsoft.com/office/drawing/2014/main" id="{5E43F2B9-DE5C-D14B-B9BC-CE45FFD13CD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494019" y="-172255"/>
            <a:ext cx="1533125" cy="1537431"/>
          </a:xfrm>
          <a:prstGeom prst="rect">
            <a:avLst/>
          </a:prstGeom>
        </p:spPr>
      </p:pic>
    </p:spTree>
    <p:extLst>
      <p:ext uri="{BB962C8B-B14F-4D97-AF65-F5344CB8AC3E}">
        <p14:creationId xmlns:p14="http://schemas.microsoft.com/office/powerpoint/2010/main" val="27199201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B0565F16-3721-E341-9EFD-9D6112171510}"/>
              </a:ext>
            </a:extLst>
          </p:cNvPr>
          <p:cNvSpPr/>
          <p:nvPr/>
        </p:nvSpPr>
        <p:spPr>
          <a:xfrm>
            <a:off x="-30999" y="6427291"/>
            <a:ext cx="12388499" cy="523220"/>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a:extLst>
              <a:ext uri="{FF2B5EF4-FFF2-40B4-BE49-F238E27FC236}">
                <a16:creationId xmlns:a16="http://schemas.microsoft.com/office/drawing/2014/main" id="{D92D2391-8C59-414F-9571-32FD60B49DA1}"/>
              </a:ext>
            </a:extLst>
          </p:cNvPr>
          <p:cNvSpPr txBox="1"/>
          <p:nvPr/>
        </p:nvSpPr>
        <p:spPr>
          <a:xfrm>
            <a:off x="-254445" y="417824"/>
            <a:ext cx="12192000" cy="523220"/>
          </a:xfrm>
          <a:prstGeom prst="rect">
            <a:avLst/>
          </a:prstGeom>
          <a:noFill/>
        </p:spPr>
        <p:txBody>
          <a:bodyPr wrap="square" rtlCol="0">
            <a:spAutoFit/>
          </a:bodyPr>
          <a:lstStyle/>
          <a:p>
            <a:pPr algn="ctr"/>
            <a:r>
              <a:rPr lang="nl-NL" sz="2800" b="1"/>
              <a:t>Het Project | Probleem</a:t>
            </a:r>
          </a:p>
        </p:txBody>
      </p:sp>
      <p:pic>
        <p:nvPicPr>
          <p:cNvPr id="19" name="Afbeelding 18" descr="Huisartsen Coöperatie Amstelland">
            <a:extLst>
              <a:ext uri="{FF2B5EF4-FFF2-40B4-BE49-F238E27FC236}">
                <a16:creationId xmlns:a16="http://schemas.microsoft.com/office/drawing/2014/main" id="{4255791A-DC31-B743-8FFD-B2A2073D863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31" y="6494596"/>
            <a:ext cx="922492" cy="379768"/>
          </a:xfrm>
          <a:prstGeom prst="rect">
            <a:avLst/>
          </a:prstGeom>
          <a:noFill/>
          <a:extLst>
            <a:ext uri="{909E8E84-426E-40DD-AFC4-6F175D3DCCD1}">
              <a14:hiddenFill xmlns:a14="http://schemas.microsoft.com/office/drawing/2010/main">
                <a:solidFill>
                  <a:srgbClr val="FFFFFF"/>
                </a:solidFill>
              </a14:hiddenFill>
            </a:ext>
          </a:extLst>
        </p:spPr>
      </p:pic>
      <p:pic>
        <p:nvPicPr>
          <p:cNvPr id="21" name="Afbeelding 20">
            <a:extLst>
              <a:ext uri="{FF2B5EF4-FFF2-40B4-BE49-F238E27FC236}">
                <a16:creationId xmlns:a16="http://schemas.microsoft.com/office/drawing/2014/main" id="{AABFE1E6-0AA0-AB44-B5D3-5BB6850735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3874" y="6335782"/>
            <a:ext cx="647945" cy="649765"/>
          </a:xfrm>
          <a:prstGeom prst="rect">
            <a:avLst/>
          </a:prstGeom>
        </p:spPr>
      </p:pic>
      <p:graphicFrame>
        <p:nvGraphicFramePr>
          <p:cNvPr id="14" name="Grafiek 13">
            <a:extLst>
              <a:ext uri="{FF2B5EF4-FFF2-40B4-BE49-F238E27FC236}">
                <a16:creationId xmlns:a16="http://schemas.microsoft.com/office/drawing/2014/main" id="{F66EEC2A-DD35-730A-A631-1E15AE9D417A}"/>
              </a:ext>
            </a:extLst>
          </p:cNvPr>
          <p:cNvGraphicFramePr>
            <a:graphicFrameLocks/>
          </p:cNvGraphicFramePr>
          <p:nvPr>
            <p:extLst>
              <p:ext uri="{D42A27DB-BD31-4B8C-83A1-F6EECF244321}">
                <p14:modId xmlns:p14="http://schemas.microsoft.com/office/powerpoint/2010/main" val="2744196119"/>
              </p:ext>
            </p:extLst>
          </p:nvPr>
        </p:nvGraphicFramePr>
        <p:xfrm>
          <a:off x="2265419" y="945155"/>
          <a:ext cx="3366666" cy="231506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Grafiek 15">
            <a:extLst>
              <a:ext uri="{FF2B5EF4-FFF2-40B4-BE49-F238E27FC236}">
                <a16:creationId xmlns:a16="http://schemas.microsoft.com/office/drawing/2014/main" id="{5D1763D5-DD08-6EEC-C4D7-85E3F1863554}"/>
              </a:ext>
            </a:extLst>
          </p:cNvPr>
          <p:cNvGraphicFramePr>
            <a:graphicFrameLocks/>
          </p:cNvGraphicFramePr>
          <p:nvPr>
            <p:extLst>
              <p:ext uri="{D42A27DB-BD31-4B8C-83A1-F6EECF244321}">
                <p14:modId xmlns:p14="http://schemas.microsoft.com/office/powerpoint/2010/main" val="2422366266"/>
              </p:ext>
            </p:extLst>
          </p:nvPr>
        </p:nvGraphicFramePr>
        <p:xfrm>
          <a:off x="6194244" y="957329"/>
          <a:ext cx="4572000" cy="250183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7" name="Grafiek 16">
            <a:extLst>
              <a:ext uri="{FF2B5EF4-FFF2-40B4-BE49-F238E27FC236}">
                <a16:creationId xmlns:a16="http://schemas.microsoft.com/office/drawing/2014/main" id="{D61D010D-BB3E-FF6C-B7C1-82F3F7AF3847}"/>
              </a:ext>
            </a:extLst>
          </p:cNvPr>
          <p:cNvGraphicFramePr>
            <a:graphicFrameLocks/>
          </p:cNvGraphicFramePr>
          <p:nvPr>
            <p:extLst>
              <p:ext uri="{D42A27DB-BD31-4B8C-83A1-F6EECF244321}">
                <p14:modId xmlns:p14="http://schemas.microsoft.com/office/powerpoint/2010/main" val="559600814"/>
              </p:ext>
            </p:extLst>
          </p:nvPr>
        </p:nvGraphicFramePr>
        <p:xfrm>
          <a:off x="182729" y="3597782"/>
          <a:ext cx="3148594" cy="2482384"/>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0" name="Grafiek 19">
            <a:extLst>
              <a:ext uri="{FF2B5EF4-FFF2-40B4-BE49-F238E27FC236}">
                <a16:creationId xmlns:a16="http://schemas.microsoft.com/office/drawing/2014/main" id="{1B99C0D0-9A59-ED43-DC4A-3795B44B7EED}"/>
              </a:ext>
            </a:extLst>
          </p:cNvPr>
          <p:cNvGraphicFramePr>
            <a:graphicFrameLocks/>
          </p:cNvGraphicFramePr>
          <p:nvPr>
            <p:extLst>
              <p:ext uri="{D42A27DB-BD31-4B8C-83A1-F6EECF244321}">
                <p14:modId xmlns:p14="http://schemas.microsoft.com/office/powerpoint/2010/main" val="3355124265"/>
              </p:ext>
            </p:extLst>
          </p:nvPr>
        </p:nvGraphicFramePr>
        <p:xfrm>
          <a:off x="3552786" y="3462191"/>
          <a:ext cx="4572000" cy="2743200"/>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2" name="Grafiek 21">
            <a:extLst>
              <a:ext uri="{FF2B5EF4-FFF2-40B4-BE49-F238E27FC236}">
                <a16:creationId xmlns:a16="http://schemas.microsoft.com/office/drawing/2014/main" id="{74D08221-31DA-3F87-CEA5-6CAB536013D6}"/>
              </a:ext>
            </a:extLst>
          </p:cNvPr>
          <p:cNvGraphicFramePr>
            <a:graphicFrameLocks/>
          </p:cNvGraphicFramePr>
          <p:nvPr>
            <p:extLst>
              <p:ext uri="{D42A27DB-BD31-4B8C-83A1-F6EECF244321}">
                <p14:modId xmlns:p14="http://schemas.microsoft.com/office/powerpoint/2010/main" val="1363760288"/>
              </p:ext>
            </p:extLst>
          </p:nvPr>
        </p:nvGraphicFramePr>
        <p:xfrm>
          <a:off x="8346249" y="3459160"/>
          <a:ext cx="3645502" cy="2746231"/>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11915537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B0565F16-3721-E341-9EFD-9D6112171510}"/>
              </a:ext>
            </a:extLst>
          </p:cNvPr>
          <p:cNvSpPr/>
          <p:nvPr/>
        </p:nvSpPr>
        <p:spPr>
          <a:xfrm>
            <a:off x="-30999" y="6427291"/>
            <a:ext cx="12388499" cy="523220"/>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a:extLst>
              <a:ext uri="{FF2B5EF4-FFF2-40B4-BE49-F238E27FC236}">
                <a16:creationId xmlns:a16="http://schemas.microsoft.com/office/drawing/2014/main" id="{D92D2391-8C59-414F-9571-32FD60B49DA1}"/>
              </a:ext>
            </a:extLst>
          </p:cNvPr>
          <p:cNvSpPr txBox="1"/>
          <p:nvPr/>
        </p:nvSpPr>
        <p:spPr>
          <a:xfrm>
            <a:off x="-254445" y="417824"/>
            <a:ext cx="12192000" cy="523220"/>
          </a:xfrm>
          <a:prstGeom prst="rect">
            <a:avLst/>
          </a:prstGeom>
          <a:noFill/>
        </p:spPr>
        <p:txBody>
          <a:bodyPr wrap="square" rtlCol="0">
            <a:spAutoFit/>
          </a:bodyPr>
          <a:lstStyle/>
          <a:p>
            <a:pPr algn="ctr"/>
            <a:r>
              <a:rPr lang="nl-NL" sz="2800" b="1"/>
              <a:t>Het Project | Oplossing</a:t>
            </a:r>
          </a:p>
        </p:txBody>
      </p:sp>
      <p:pic>
        <p:nvPicPr>
          <p:cNvPr id="19" name="Afbeelding 18" descr="Huisartsen Coöperatie Amstelland">
            <a:extLst>
              <a:ext uri="{FF2B5EF4-FFF2-40B4-BE49-F238E27FC236}">
                <a16:creationId xmlns:a16="http://schemas.microsoft.com/office/drawing/2014/main" id="{4255791A-DC31-B743-8FFD-B2A2073D863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31" y="6494596"/>
            <a:ext cx="922492" cy="379768"/>
          </a:xfrm>
          <a:prstGeom prst="rect">
            <a:avLst/>
          </a:prstGeom>
          <a:noFill/>
          <a:extLst>
            <a:ext uri="{909E8E84-426E-40DD-AFC4-6F175D3DCCD1}">
              <a14:hiddenFill xmlns:a14="http://schemas.microsoft.com/office/drawing/2010/main">
                <a:solidFill>
                  <a:srgbClr val="FFFFFF"/>
                </a:solidFill>
              </a14:hiddenFill>
            </a:ext>
          </a:extLst>
        </p:spPr>
      </p:pic>
      <p:pic>
        <p:nvPicPr>
          <p:cNvPr id="21" name="Afbeelding 20">
            <a:extLst>
              <a:ext uri="{FF2B5EF4-FFF2-40B4-BE49-F238E27FC236}">
                <a16:creationId xmlns:a16="http://schemas.microsoft.com/office/drawing/2014/main" id="{AABFE1E6-0AA0-AB44-B5D3-5BB6850735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3874" y="6335782"/>
            <a:ext cx="647945" cy="649765"/>
          </a:xfrm>
          <a:prstGeom prst="rect">
            <a:avLst/>
          </a:prstGeom>
        </p:spPr>
      </p:pic>
      <p:pic>
        <p:nvPicPr>
          <p:cNvPr id="6" name="Picture 3">
            <a:extLst>
              <a:ext uri="{FF2B5EF4-FFF2-40B4-BE49-F238E27FC236}">
                <a16:creationId xmlns:a16="http://schemas.microsoft.com/office/drawing/2014/main" id="{F7DEBD06-1502-EF47-D29A-562628AE5453}"/>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8502"/>
          <a:stretch/>
        </p:blipFill>
        <p:spPr bwMode="auto">
          <a:xfrm>
            <a:off x="1413192" y="685387"/>
            <a:ext cx="10079665" cy="5706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69188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B0565F16-3721-E341-9EFD-9D6112171510}"/>
              </a:ext>
            </a:extLst>
          </p:cNvPr>
          <p:cNvSpPr/>
          <p:nvPr/>
        </p:nvSpPr>
        <p:spPr>
          <a:xfrm>
            <a:off x="-30999" y="6427291"/>
            <a:ext cx="12388499" cy="523220"/>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a:extLst>
              <a:ext uri="{FF2B5EF4-FFF2-40B4-BE49-F238E27FC236}">
                <a16:creationId xmlns:a16="http://schemas.microsoft.com/office/drawing/2014/main" id="{D92D2391-8C59-414F-9571-32FD60B49DA1}"/>
              </a:ext>
            </a:extLst>
          </p:cNvPr>
          <p:cNvSpPr txBox="1"/>
          <p:nvPr/>
        </p:nvSpPr>
        <p:spPr>
          <a:xfrm>
            <a:off x="32131" y="258379"/>
            <a:ext cx="4961900" cy="523220"/>
          </a:xfrm>
          <a:prstGeom prst="rect">
            <a:avLst/>
          </a:prstGeom>
          <a:noFill/>
        </p:spPr>
        <p:txBody>
          <a:bodyPr wrap="square" rtlCol="0">
            <a:spAutoFit/>
          </a:bodyPr>
          <a:lstStyle/>
          <a:p>
            <a:pPr algn="ctr"/>
            <a:r>
              <a:rPr lang="nl-NL" sz="2800" b="1"/>
              <a:t>Het Project | Financiën</a:t>
            </a:r>
          </a:p>
        </p:txBody>
      </p:sp>
      <p:pic>
        <p:nvPicPr>
          <p:cNvPr id="19" name="Afbeelding 18" descr="Huisartsen Coöperatie Amstelland">
            <a:extLst>
              <a:ext uri="{FF2B5EF4-FFF2-40B4-BE49-F238E27FC236}">
                <a16:creationId xmlns:a16="http://schemas.microsoft.com/office/drawing/2014/main" id="{4255791A-DC31-B743-8FFD-B2A2073D863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31" y="6494596"/>
            <a:ext cx="922492" cy="379768"/>
          </a:xfrm>
          <a:prstGeom prst="rect">
            <a:avLst/>
          </a:prstGeom>
          <a:noFill/>
          <a:extLst>
            <a:ext uri="{909E8E84-426E-40DD-AFC4-6F175D3DCCD1}">
              <a14:hiddenFill xmlns:a14="http://schemas.microsoft.com/office/drawing/2010/main">
                <a:solidFill>
                  <a:srgbClr val="FFFFFF"/>
                </a:solidFill>
              </a14:hiddenFill>
            </a:ext>
          </a:extLst>
        </p:spPr>
      </p:pic>
      <p:pic>
        <p:nvPicPr>
          <p:cNvPr id="21" name="Afbeelding 20">
            <a:extLst>
              <a:ext uri="{FF2B5EF4-FFF2-40B4-BE49-F238E27FC236}">
                <a16:creationId xmlns:a16="http://schemas.microsoft.com/office/drawing/2014/main" id="{AABFE1E6-0AA0-AB44-B5D3-5BB6850735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3874" y="6335782"/>
            <a:ext cx="647945" cy="649765"/>
          </a:xfrm>
          <a:prstGeom prst="rect">
            <a:avLst/>
          </a:prstGeom>
        </p:spPr>
      </p:pic>
      <p:sp>
        <p:nvSpPr>
          <p:cNvPr id="17" name="Tekstvak 16">
            <a:extLst>
              <a:ext uri="{FF2B5EF4-FFF2-40B4-BE49-F238E27FC236}">
                <a16:creationId xmlns:a16="http://schemas.microsoft.com/office/drawing/2014/main" id="{18E2B3F4-DDF5-2E64-B63B-17F0DEAE4583}"/>
              </a:ext>
            </a:extLst>
          </p:cNvPr>
          <p:cNvSpPr txBox="1"/>
          <p:nvPr/>
        </p:nvSpPr>
        <p:spPr>
          <a:xfrm>
            <a:off x="954622" y="941044"/>
            <a:ext cx="3926867" cy="2862322"/>
          </a:xfrm>
          <a:prstGeom prst="rect">
            <a:avLst/>
          </a:prstGeom>
          <a:noFill/>
        </p:spPr>
        <p:txBody>
          <a:bodyPr wrap="square" rtlCol="0">
            <a:spAutoFit/>
          </a:bodyPr>
          <a:lstStyle/>
          <a:p>
            <a:pPr marL="342900" indent="-342900">
              <a:buAutoNum type="arabicPeriod"/>
            </a:pPr>
            <a:r>
              <a:rPr lang="nl-NL"/>
              <a:t>Pilot: HCA als adviseur</a:t>
            </a:r>
            <a:br>
              <a:rPr lang="nl-NL"/>
            </a:br>
            <a:r>
              <a:rPr lang="nl-NL"/>
              <a:t>Na de pilot: </a:t>
            </a:r>
            <a:r>
              <a:rPr lang="nl-NL" err="1"/>
              <a:t>StAZ</a:t>
            </a:r>
            <a:r>
              <a:rPr lang="nl-NL"/>
              <a:t> als adviseur;</a:t>
            </a:r>
          </a:p>
          <a:p>
            <a:pPr marL="342900" indent="-342900">
              <a:buAutoNum type="arabicPeriod"/>
            </a:pPr>
            <a:r>
              <a:rPr lang="nl-NL"/>
              <a:t>Praktijken betalen gelijk voor de inzet van een extra DA;  </a:t>
            </a:r>
          </a:p>
          <a:p>
            <a:pPr marL="342900" indent="-342900">
              <a:buAutoNum type="arabicPeriod"/>
            </a:pPr>
            <a:r>
              <a:rPr lang="nl-NL"/>
              <a:t>HR-adviseur werkt 0,5FTE voor de regio Amstelland en is vergoed vanuit de zorgverzekeraar.</a:t>
            </a:r>
          </a:p>
          <a:p>
            <a:pPr marL="342900" indent="-342900">
              <a:buAutoNum type="arabicPeriod"/>
            </a:pPr>
            <a:r>
              <a:rPr lang="nl-NL"/>
              <a:t>Enige overige investering is tijd vanuit de praktijk. Dit wordt niet meegenomen in de financiën. </a:t>
            </a:r>
          </a:p>
        </p:txBody>
      </p:sp>
      <p:pic>
        <p:nvPicPr>
          <p:cNvPr id="1025" name="Picture 1">
            <a:extLst>
              <a:ext uri="{FF2B5EF4-FFF2-40B4-BE49-F238E27FC236}">
                <a16:creationId xmlns:a16="http://schemas.microsoft.com/office/drawing/2014/main" id="{1495E9D1-ECF2-9B3B-0420-82D39FB4D2D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07228" y="258379"/>
            <a:ext cx="5330150" cy="59169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57692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B0565F16-3721-E341-9EFD-9D6112171510}"/>
              </a:ext>
            </a:extLst>
          </p:cNvPr>
          <p:cNvSpPr/>
          <p:nvPr/>
        </p:nvSpPr>
        <p:spPr>
          <a:xfrm>
            <a:off x="-30999" y="6427291"/>
            <a:ext cx="12388499" cy="523220"/>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a:extLst>
              <a:ext uri="{FF2B5EF4-FFF2-40B4-BE49-F238E27FC236}">
                <a16:creationId xmlns:a16="http://schemas.microsoft.com/office/drawing/2014/main" id="{D92D2391-8C59-414F-9571-32FD60B49DA1}"/>
              </a:ext>
            </a:extLst>
          </p:cNvPr>
          <p:cNvSpPr txBox="1"/>
          <p:nvPr/>
        </p:nvSpPr>
        <p:spPr>
          <a:xfrm>
            <a:off x="-254445" y="417824"/>
            <a:ext cx="12192000" cy="523220"/>
          </a:xfrm>
          <a:prstGeom prst="rect">
            <a:avLst/>
          </a:prstGeom>
          <a:noFill/>
        </p:spPr>
        <p:txBody>
          <a:bodyPr wrap="square" rtlCol="0">
            <a:spAutoFit/>
          </a:bodyPr>
          <a:lstStyle/>
          <a:p>
            <a:pPr algn="ctr"/>
            <a:r>
              <a:rPr lang="nl-NL" sz="2800" b="1"/>
              <a:t>Beoogde resultaten samenwerkingsovereenkomst</a:t>
            </a:r>
          </a:p>
        </p:txBody>
      </p:sp>
      <p:pic>
        <p:nvPicPr>
          <p:cNvPr id="19" name="Afbeelding 18" descr="Huisartsen Coöperatie Amstelland">
            <a:extLst>
              <a:ext uri="{FF2B5EF4-FFF2-40B4-BE49-F238E27FC236}">
                <a16:creationId xmlns:a16="http://schemas.microsoft.com/office/drawing/2014/main" id="{4255791A-DC31-B743-8FFD-B2A2073D863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31" y="6494596"/>
            <a:ext cx="922492" cy="379768"/>
          </a:xfrm>
          <a:prstGeom prst="rect">
            <a:avLst/>
          </a:prstGeom>
          <a:noFill/>
          <a:extLst>
            <a:ext uri="{909E8E84-426E-40DD-AFC4-6F175D3DCCD1}">
              <a14:hiddenFill xmlns:a14="http://schemas.microsoft.com/office/drawing/2010/main">
                <a:solidFill>
                  <a:srgbClr val="FFFFFF"/>
                </a:solidFill>
              </a14:hiddenFill>
            </a:ext>
          </a:extLst>
        </p:spPr>
      </p:pic>
      <p:pic>
        <p:nvPicPr>
          <p:cNvPr id="21" name="Afbeelding 20">
            <a:extLst>
              <a:ext uri="{FF2B5EF4-FFF2-40B4-BE49-F238E27FC236}">
                <a16:creationId xmlns:a16="http://schemas.microsoft.com/office/drawing/2014/main" id="{AABFE1E6-0AA0-AB44-B5D3-5BB6850735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3874" y="6335782"/>
            <a:ext cx="647945" cy="649765"/>
          </a:xfrm>
          <a:prstGeom prst="rect">
            <a:avLst/>
          </a:prstGeom>
        </p:spPr>
      </p:pic>
      <p:sp>
        <p:nvSpPr>
          <p:cNvPr id="2" name="Tekstvak 1">
            <a:extLst>
              <a:ext uri="{FF2B5EF4-FFF2-40B4-BE49-F238E27FC236}">
                <a16:creationId xmlns:a16="http://schemas.microsoft.com/office/drawing/2014/main" id="{C35CEF91-3C77-5DD1-1C35-920C74554D0F}"/>
              </a:ext>
            </a:extLst>
          </p:cNvPr>
          <p:cNvSpPr txBox="1"/>
          <p:nvPr/>
        </p:nvSpPr>
        <p:spPr>
          <a:xfrm>
            <a:off x="954622" y="941044"/>
            <a:ext cx="10409251" cy="2862322"/>
          </a:xfrm>
          <a:prstGeom prst="rect">
            <a:avLst/>
          </a:prstGeom>
          <a:noFill/>
        </p:spPr>
        <p:txBody>
          <a:bodyPr wrap="square" rtlCol="0">
            <a:spAutoFit/>
          </a:bodyPr>
          <a:lstStyle/>
          <a:p>
            <a:pPr marL="342900" indent="-342900">
              <a:buAutoNum type="arabicPeriod"/>
            </a:pPr>
            <a:r>
              <a:rPr lang="nl-NL"/>
              <a:t>Samenwerking met opleidingsinstellingen waarbij een stagecoördinator wordt aangesteld als centraal aanspreekpunt;</a:t>
            </a:r>
          </a:p>
          <a:p>
            <a:pPr marL="342900" indent="-342900">
              <a:buAutoNum type="arabicPeriod"/>
            </a:pPr>
            <a:r>
              <a:rPr lang="nl-NL"/>
              <a:t>Samenwerking huisartsenpraktijken en andere zorgpartners waarbij een plan wordt gemaakt hoe op verschillende plekken werkervaring op kan worden gedaan. Tevens wordt er een plan opgesteld om assistentes verschillende werkomgevingen en doorgroeimogelijkheden te bieden in de regio. </a:t>
            </a:r>
          </a:p>
          <a:p>
            <a:pPr marL="342900" indent="-342900">
              <a:buAutoNum type="arabicPeriod"/>
            </a:pPr>
            <a:r>
              <a:rPr lang="nl-NL"/>
              <a:t>Matching student aan huisartspraktijk;</a:t>
            </a:r>
          </a:p>
          <a:p>
            <a:pPr marL="342900" indent="-342900">
              <a:buAutoNum type="arabicPeriod"/>
            </a:pPr>
            <a:r>
              <a:rPr lang="nl-NL"/>
              <a:t>Ontlasten werkgever door administratieve ondersteuning en aanvraag vergoedingen;</a:t>
            </a:r>
          </a:p>
          <a:p>
            <a:pPr marL="342900" indent="-342900">
              <a:buAutoNum type="arabicPeriod"/>
            </a:pPr>
            <a:r>
              <a:rPr lang="nl-NL"/>
              <a:t>Meedenken over werkplekken;</a:t>
            </a:r>
          </a:p>
          <a:p>
            <a:pPr marL="342900" indent="-342900">
              <a:buAutoNum type="arabicPeriod"/>
            </a:pPr>
            <a:r>
              <a:rPr lang="nl-NL"/>
              <a:t>Intervisie, gezamenlijke scholen, opleiden praktijkbegeleider; </a:t>
            </a:r>
          </a:p>
          <a:p>
            <a:pPr marL="342900" indent="-342900">
              <a:buAutoNum type="arabicPeriod"/>
            </a:pPr>
            <a:r>
              <a:rPr lang="nl-NL"/>
              <a:t>Vast aanspreekpunt bieden bij </a:t>
            </a:r>
            <a:r>
              <a:rPr lang="nl-NL" err="1"/>
              <a:t>StAZ</a:t>
            </a:r>
            <a:r>
              <a:rPr lang="nl-NL"/>
              <a:t>. </a:t>
            </a:r>
          </a:p>
        </p:txBody>
      </p:sp>
    </p:spTree>
    <p:extLst>
      <p:ext uri="{BB962C8B-B14F-4D97-AF65-F5344CB8AC3E}">
        <p14:creationId xmlns:p14="http://schemas.microsoft.com/office/powerpoint/2010/main" val="1160780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B0565F16-3721-E341-9EFD-9D6112171510}"/>
              </a:ext>
            </a:extLst>
          </p:cNvPr>
          <p:cNvSpPr/>
          <p:nvPr/>
        </p:nvSpPr>
        <p:spPr>
          <a:xfrm>
            <a:off x="-30999" y="6427291"/>
            <a:ext cx="12388499" cy="523220"/>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a:extLst>
              <a:ext uri="{FF2B5EF4-FFF2-40B4-BE49-F238E27FC236}">
                <a16:creationId xmlns:a16="http://schemas.microsoft.com/office/drawing/2014/main" id="{D92D2391-8C59-414F-9571-32FD60B49DA1}"/>
              </a:ext>
            </a:extLst>
          </p:cNvPr>
          <p:cNvSpPr txBox="1"/>
          <p:nvPr/>
        </p:nvSpPr>
        <p:spPr>
          <a:xfrm>
            <a:off x="-180181" y="447538"/>
            <a:ext cx="12192000" cy="523220"/>
          </a:xfrm>
          <a:prstGeom prst="rect">
            <a:avLst/>
          </a:prstGeom>
          <a:noFill/>
        </p:spPr>
        <p:txBody>
          <a:bodyPr wrap="square" rtlCol="0">
            <a:spAutoFit/>
          </a:bodyPr>
          <a:lstStyle/>
          <a:p>
            <a:pPr algn="ctr"/>
            <a:r>
              <a:rPr lang="nl-NL" sz="2800" b="1"/>
              <a:t>Evaluatie</a:t>
            </a:r>
          </a:p>
        </p:txBody>
      </p:sp>
      <p:pic>
        <p:nvPicPr>
          <p:cNvPr id="19" name="Afbeelding 18" descr="Huisartsen Coöperatie Amstelland">
            <a:extLst>
              <a:ext uri="{FF2B5EF4-FFF2-40B4-BE49-F238E27FC236}">
                <a16:creationId xmlns:a16="http://schemas.microsoft.com/office/drawing/2014/main" id="{4255791A-DC31-B743-8FFD-B2A2073D863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31" y="6494596"/>
            <a:ext cx="922492" cy="379768"/>
          </a:xfrm>
          <a:prstGeom prst="rect">
            <a:avLst/>
          </a:prstGeom>
          <a:noFill/>
          <a:extLst>
            <a:ext uri="{909E8E84-426E-40DD-AFC4-6F175D3DCCD1}">
              <a14:hiddenFill xmlns:a14="http://schemas.microsoft.com/office/drawing/2010/main">
                <a:solidFill>
                  <a:srgbClr val="FFFFFF"/>
                </a:solidFill>
              </a14:hiddenFill>
            </a:ext>
          </a:extLst>
        </p:spPr>
      </p:pic>
      <p:pic>
        <p:nvPicPr>
          <p:cNvPr id="21" name="Afbeelding 20">
            <a:extLst>
              <a:ext uri="{FF2B5EF4-FFF2-40B4-BE49-F238E27FC236}">
                <a16:creationId xmlns:a16="http://schemas.microsoft.com/office/drawing/2014/main" id="{AABFE1E6-0AA0-AB44-B5D3-5BB6850735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3874" y="6335782"/>
            <a:ext cx="647945" cy="649765"/>
          </a:xfrm>
          <a:prstGeom prst="rect">
            <a:avLst/>
          </a:prstGeom>
        </p:spPr>
      </p:pic>
      <p:graphicFrame>
        <p:nvGraphicFramePr>
          <p:cNvPr id="23" name="Tekstvak 1">
            <a:extLst>
              <a:ext uri="{FF2B5EF4-FFF2-40B4-BE49-F238E27FC236}">
                <a16:creationId xmlns:a16="http://schemas.microsoft.com/office/drawing/2014/main" id="{4F893180-6FBD-8F4E-9D4F-3798F1D6B8C1}"/>
              </a:ext>
            </a:extLst>
          </p:cNvPr>
          <p:cNvGraphicFramePr/>
          <p:nvPr>
            <p:extLst>
              <p:ext uri="{D42A27DB-BD31-4B8C-83A1-F6EECF244321}">
                <p14:modId xmlns:p14="http://schemas.microsoft.com/office/powerpoint/2010/main" val="2345601117"/>
              </p:ext>
            </p:extLst>
          </p:nvPr>
        </p:nvGraphicFramePr>
        <p:xfrm>
          <a:off x="1399429" y="1062267"/>
          <a:ext cx="9393141" cy="460528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351792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B0565F16-3721-E341-9EFD-9D6112171510}"/>
              </a:ext>
            </a:extLst>
          </p:cNvPr>
          <p:cNvSpPr/>
          <p:nvPr/>
        </p:nvSpPr>
        <p:spPr>
          <a:xfrm>
            <a:off x="-30999" y="6427291"/>
            <a:ext cx="12388499" cy="523220"/>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a:extLst>
              <a:ext uri="{FF2B5EF4-FFF2-40B4-BE49-F238E27FC236}">
                <a16:creationId xmlns:a16="http://schemas.microsoft.com/office/drawing/2014/main" id="{D92D2391-8C59-414F-9571-32FD60B49DA1}"/>
              </a:ext>
            </a:extLst>
          </p:cNvPr>
          <p:cNvSpPr txBox="1"/>
          <p:nvPr/>
        </p:nvSpPr>
        <p:spPr>
          <a:xfrm>
            <a:off x="-254445" y="417824"/>
            <a:ext cx="12192000" cy="523220"/>
          </a:xfrm>
          <a:prstGeom prst="rect">
            <a:avLst/>
          </a:prstGeom>
          <a:noFill/>
        </p:spPr>
        <p:txBody>
          <a:bodyPr wrap="square" rtlCol="0">
            <a:spAutoFit/>
          </a:bodyPr>
          <a:lstStyle/>
          <a:p>
            <a:pPr algn="ctr"/>
            <a:r>
              <a:rPr lang="nl-NL" sz="2800" b="1"/>
              <a:t>‘</a:t>
            </a:r>
            <a:r>
              <a:rPr lang="nl-NL" sz="2800" b="1" err="1"/>
              <a:t>Lessons</a:t>
            </a:r>
            <a:r>
              <a:rPr lang="nl-NL" sz="2800" b="1"/>
              <a:t> Learned’</a:t>
            </a:r>
          </a:p>
        </p:txBody>
      </p:sp>
      <p:pic>
        <p:nvPicPr>
          <p:cNvPr id="19" name="Afbeelding 18" descr="Huisartsen Coöperatie Amstelland">
            <a:extLst>
              <a:ext uri="{FF2B5EF4-FFF2-40B4-BE49-F238E27FC236}">
                <a16:creationId xmlns:a16="http://schemas.microsoft.com/office/drawing/2014/main" id="{4255791A-DC31-B743-8FFD-B2A2073D863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31" y="6494596"/>
            <a:ext cx="922492" cy="379768"/>
          </a:xfrm>
          <a:prstGeom prst="rect">
            <a:avLst/>
          </a:prstGeom>
          <a:noFill/>
          <a:extLst>
            <a:ext uri="{909E8E84-426E-40DD-AFC4-6F175D3DCCD1}">
              <a14:hiddenFill xmlns:a14="http://schemas.microsoft.com/office/drawing/2010/main">
                <a:solidFill>
                  <a:srgbClr val="FFFFFF"/>
                </a:solidFill>
              </a14:hiddenFill>
            </a:ext>
          </a:extLst>
        </p:spPr>
      </p:pic>
      <p:pic>
        <p:nvPicPr>
          <p:cNvPr id="21" name="Afbeelding 20">
            <a:extLst>
              <a:ext uri="{FF2B5EF4-FFF2-40B4-BE49-F238E27FC236}">
                <a16:creationId xmlns:a16="http://schemas.microsoft.com/office/drawing/2014/main" id="{AABFE1E6-0AA0-AB44-B5D3-5BB6850735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3874" y="6335782"/>
            <a:ext cx="647945" cy="649765"/>
          </a:xfrm>
          <a:prstGeom prst="rect">
            <a:avLst/>
          </a:prstGeom>
        </p:spPr>
      </p:pic>
      <p:grpSp>
        <p:nvGrpSpPr>
          <p:cNvPr id="10" name="Groep 9">
            <a:extLst>
              <a:ext uri="{FF2B5EF4-FFF2-40B4-BE49-F238E27FC236}">
                <a16:creationId xmlns:a16="http://schemas.microsoft.com/office/drawing/2014/main" id="{2959A51E-8CB3-4EC2-1F7C-A8858A2DC462}"/>
              </a:ext>
            </a:extLst>
          </p:cNvPr>
          <p:cNvGrpSpPr/>
          <p:nvPr/>
        </p:nvGrpSpPr>
        <p:grpSpPr>
          <a:xfrm>
            <a:off x="1519934" y="1047820"/>
            <a:ext cx="9039590" cy="914400"/>
            <a:chOff x="1576205" y="1404284"/>
            <a:chExt cx="9039590" cy="914400"/>
          </a:xfrm>
        </p:grpSpPr>
        <p:pic>
          <p:nvPicPr>
            <p:cNvPr id="15" name="Graphic 14" descr="Badge: 1 silhouet">
              <a:extLst>
                <a:ext uri="{FF2B5EF4-FFF2-40B4-BE49-F238E27FC236}">
                  <a16:creationId xmlns:a16="http://schemas.microsoft.com/office/drawing/2014/main" id="{2BDE7E06-44C5-6A4D-ACBE-0C7CBC476F9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76205" y="1404284"/>
              <a:ext cx="914400" cy="914400"/>
            </a:xfrm>
            <a:prstGeom prst="rect">
              <a:avLst/>
            </a:prstGeom>
          </p:spPr>
        </p:pic>
        <p:sp>
          <p:nvSpPr>
            <p:cNvPr id="9" name="Tekstvak 8">
              <a:extLst>
                <a:ext uri="{FF2B5EF4-FFF2-40B4-BE49-F238E27FC236}">
                  <a16:creationId xmlns:a16="http://schemas.microsoft.com/office/drawing/2014/main" id="{9792C367-BCB5-CE48-A6FC-ACA9AC72B149}"/>
                </a:ext>
              </a:extLst>
            </p:cNvPr>
            <p:cNvSpPr txBox="1"/>
            <p:nvPr/>
          </p:nvSpPr>
          <p:spPr>
            <a:xfrm>
              <a:off x="2490605" y="1676818"/>
              <a:ext cx="8125190" cy="369332"/>
            </a:xfrm>
            <a:prstGeom prst="rect">
              <a:avLst/>
            </a:prstGeom>
            <a:noFill/>
          </p:spPr>
          <p:txBody>
            <a:bodyPr wrap="square" rtlCol="0">
              <a:spAutoFit/>
            </a:bodyPr>
            <a:lstStyle/>
            <a:p>
              <a:r>
                <a:rPr lang="nl-NL"/>
                <a:t>Behoeftes van de doelgroep zijn in kaart gebracht. </a:t>
              </a:r>
            </a:p>
          </p:txBody>
        </p:sp>
      </p:grpSp>
      <p:grpSp>
        <p:nvGrpSpPr>
          <p:cNvPr id="14" name="Groep 13">
            <a:extLst>
              <a:ext uri="{FF2B5EF4-FFF2-40B4-BE49-F238E27FC236}">
                <a16:creationId xmlns:a16="http://schemas.microsoft.com/office/drawing/2014/main" id="{332D53BF-107F-7645-9D39-8CC66430CF05}"/>
              </a:ext>
            </a:extLst>
          </p:cNvPr>
          <p:cNvGrpSpPr/>
          <p:nvPr/>
        </p:nvGrpSpPr>
        <p:grpSpPr>
          <a:xfrm>
            <a:off x="1519934" y="2346147"/>
            <a:ext cx="7497457" cy="914400"/>
            <a:chOff x="1576205" y="2734226"/>
            <a:chExt cx="7497457" cy="914400"/>
          </a:xfrm>
        </p:grpSpPr>
        <p:pic>
          <p:nvPicPr>
            <p:cNvPr id="13" name="Graphic 12" descr="Badge silhouet">
              <a:extLst>
                <a:ext uri="{FF2B5EF4-FFF2-40B4-BE49-F238E27FC236}">
                  <a16:creationId xmlns:a16="http://schemas.microsoft.com/office/drawing/2014/main" id="{3BEB18AD-4125-9745-BEE8-376F479F420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576205" y="2734226"/>
              <a:ext cx="914400" cy="914400"/>
            </a:xfrm>
            <a:prstGeom prst="rect">
              <a:avLst/>
            </a:prstGeom>
          </p:spPr>
        </p:pic>
        <p:sp>
          <p:nvSpPr>
            <p:cNvPr id="11" name="Tekstvak 10">
              <a:extLst>
                <a:ext uri="{FF2B5EF4-FFF2-40B4-BE49-F238E27FC236}">
                  <a16:creationId xmlns:a16="http://schemas.microsoft.com/office/drawing/2014/main" id="{288FACFB-1627-3141-8ED2-B2BDB507A6FF}"/>
                </a:ext>
              </a:extLst>
            </p:cNvPr>
            <p:cNvSpPr txBox="1"/>
            <p:nvPr/>
          </p:nvSpPr>
          <p:spPr>
            <a:xfrm>
              <a:off x="2490605" y="2868260"/>
              <a:ext cx="6583057" cy="646331"/>
            </a:xfrm>
            <a:prstGeom prst="rect">
              <a:avLst/>
            </a:prstGeom>
            <a:noFill/>
          </p:spPr>
          <p:txBody>
            <a:bodyPr wrap="square" rtlCol="0">
              <a:spAutoFit/>
            </a:bodyPr>
            <a:lstStyle/>
            <a:p>
              <a:r>
                <a:rPr lang="nl-NL" dirty="0"/>
                <a:t>De bereidheid voor het opleiden is zeker aanwezig. Met een </a:t>
              </a:r>
              <a:r>
                <a:rPr lang="nl-NL" dirty="0" err="1"/>
                <a:t>een</a:t>
              </a:r>
              <a:r>
                <a:rPr lang="nl-NL" dirty="0"/>
                <a:t> centraal proces kan veel beter worden ingespeeld op de kansen .</a:t>
              </a:r>
            </a:p>
          </p:txBody>
        </p:sp>
      </p:grpSp>
      <p:grpSp>
        <p:nvGrpSpPr>
          <p:cNvPr id="16" name="Groep 15">
            <a:extLst>
              <a:ext uri="{FF2B5EF4-FFF2-40B4-BE49-F238E27FC236}">
                <a16:creationId xmlns:a16="http://schemas.microsoft.com/office/drawing/2014/main" id="{598DF832-410A-C2C7-1BA5-88D549968ABC}"/>
              </a:ext>
            </a:extLst>
          </p:cNvPr>
          <p:cNvGrpSpPr/>
          <p:nvPr/>
        </p:nvGrpSpPr>
        <p:grpSpPr>
          <a:xfrm>
            <a:off x="1519934" y="3644474"/>
            <a:ext cx="8093930" cy="914400"/>
            <a:chOff x="1576205" y="4247578"/>
            <a:chExt cx="8093930" cy="914400"/>
          </a:xfrm>
        </p:grpSpPr>
        <p:pic>
          <p:nvPicPr>
            <p:cNvPr id="7" name="Graphic 6" descr="Badge 3 silhouet">
              <a:extLst>
                <a:ext uri="{FF2B5EF4-FFF2-40B4-BE49-F238E27FC236}">
                  <a16:creationId xmlns:a16="http://schemas.microsoft.com/office/drawing/2014/main" id="{DF1FC53F-6B96-554E-A179-102AD9F7354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576205" y="4247578"/>
              <a:ext cx="914400" cy="914400"/>
            </a:xfrm>
            <a:prstGeom prst="rect">
              <a:avLst/>
            </a:prstGeom>
          </p:spPr>
        </p:pic>
        <p:sp>
          <p:nvSpPr>
            <p:cNvPr id="18" name="Tekstvak 17">
              <a:extLst>
                <a:ext uri="{FF2B5EF4-FFF2-40B4-BE49-F238E27FC236}">
                  <a16:creationId xmlns:a16="http://schemas.microsoft.com/office/drawing/2014/main" id="{296E33F0-2950-E040-8D7B-DCB32E1E4684}"/>
                </a:ext>
              </a:extLst>
            </p:cNvPr>
            <p:cNvSpPr txBox="1"/>
            <p:nvPr/>
          </p:nvSpPr>
          <p:spPr>
            <a:xfrm>
              <a:off x="2490605" y="4381612"/>
              <a:ext cx="7179530" cy="646331"/>
            </a:xfrm>
            <a:prstGeom prst="rect">
              <a:avLst/>
            </a:prstGeom>
            <a:noFill/>
          </p:spPr>
          <p:txBody>
            <a:bodyPr wrap="square" rtlCol="0">
              <a:spAutoFit/>
            </a:bodyPr>
            <a:lstStyle/>
            <a:p>
              <a:r>
                <a:rPr lang="nl-NL"/>
                <a:t>Door doorlopend in gesprek te blijven met alle stakeholders rond dit vraagstuk is er continue draagvlak geweest voor dit proces. </a:t>
              </a:r>
            </a:p>
          </p:txBody>
        </p:sp>
      </p:grpSp>
      <p:grpSp>
        <p:nvGrpSpPr>
          <p:cNvPr id="17" name="Groep 16">
            <a:extLst>
              <a:ext uri="{FF2B5EF4-FFF2-40B4-BE49-F238E27FC236}">
                <a16:creationId xmlns:a16="http://schemas.microsoft.com/office/drawing/2014/main" id="{F3901F1B-D2DF-DB6F-6010-25F8A3A44460}"/>
              </a:ext>
            </a:extLst>
          </p:cNvPr>
          <p:cNvGrpSpPr/>
          <p:nvPr/>
        </p:nvGrpSpPr>
        <p:grpSpPr>
          <a:xfrm>
            <a:off x="1519934" y="4942800"/>
            <a:ext cx="7497456" cy="923330"/>
            <a:chOff x="1576205" y="5299264"/>
            <a:chExt cx="7497456" cy="923330"/>
          </a:xfrm>
        </p:grpSpPr>
        <p:pic>
          <p:nvPicPr>
            <p:cNvPr id="3" name="Graphic 2" descr="Badge 4 silhouet">
              <a:extLst>
                <a:ext uri="{FF2B5EF4-FFF2-40B4-BE49-F238E27FC236}">
                  <a16:creationId xmlns:a16="http://schemas.microsoft.com/office/drawing/2014/main" id="{49F58589-3AB1-4511-1228-A27A64DF8FA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576205" y="5303729"/>
              <a:ext cx="914400" cy="914400"/>
            </a:xfrm>
            <a:prstGeom prst="rect">
              <a:avLst/>
            </a:prstGeom>
          </p:spPr>
        </p:pic>
        <p:sp>
          <p:nvSpPr>
            <p:cNvPr id="20" name="Tekstvak 19">
              <a:extLst>
                <a:ext uri="{FF2B5EF4-FFF2-40B4-BE49-F238E27FC236}">
                  <a16:creationId xmlns:a16="http://schemas.microsoft.com/office/drawing/2014/main" id="{B7062693-E5FB-9873-D67F-D1E73FD7206E}"/>
                </a:ext>
              </a:extLst>
            </p:cNvPr>
            <p:cNvSpPr txBox="1"/>
            <p:nvPr/>
          </p:nvSpPr>
          <p:spPr>
            <a:xfrm>
              <a:off x="2490604" y="5299264"/>
              <a:ext cx="6583057" cy="923330"/>
            </a:xfrm>
            <a:prstGeom prst="rect">
              <a:avLst/>
            </a:prstGeom>
            <a:noFill/>
          </p:spPr>
          <p:txBody>
            <a:bodyPr wrap="square" rtlCol="0">
              <a:spAutoFit/>
            </a:bodyPr>
            <a:lstStyle/>
            <a:p>
              <a:r>
                <a:rPr lang="nl-NL"/>
                <a:t>Door met een klein, gespecialiseerd projectteam (3 personen, 1FTE) te werken konden er snel worden geschakeld en kon er vlot ingespeeld worden op veranderingen. </a:t>
              </a:r>
            </a:p>
          </p:txBody>
        </p:sp>
      </p:grpSp>
    </p:spTree>
    <p:extLst>
      <p:ext uri="{BB962C8B-B14F-4D97-AF65-F5344CB8AC3E}">
        <p14:creationId xmlns:p14="http://schemas.microsoft.com/office/powerpoint/2010/main" val="19351829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B0565F16-3721-E341-9EFD-9D6112171510}"/>
              </a:ext>
            </a:extLst>
          </p:cNvPr>
          <p:cNvSpPr/>
          <p:nvPr/>
        </p:nvSpPr>
        <p:spPr>
          <a:xfrm>
            <a:off x="-30999" y="6427291"/>
            <a:ext cx="12388499" cy="523220"/>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a:extLst>
              <a:ext uri="{FF2B5EF4-FFF2-40B4-BE49-F238E27FC236}">
                <a16:creationId xmlns:a16="http://schemas.microsoft.com/office/drawing/2014/main" id="{D92D2391-8C59-414F-9571-32FD60B49DA1}"/>
              </a:ext>
            </a:extLst>
          </p:cNvPr>
          <p:cNvSpPr txBox="1"/>
          <p:nvPr/>
        </p:nvSpPr>
        <p:spPr>
          <a:xfrm>
            <a:off x="-173825" y="429113"/>
            <a:ext cx="12192000" cy="523220"/>
          </a:xfrm>
          <a:prstGeom prst="rect">
            <a:avLst/>
          </a:prstGeom>
          <a:noFill/>
        </p:spPr>
        <p:txBody>
          <a:bodyPr wrap="square" rtlCol="0">
            <a:spAutoFit/>
          </a:bodyPr>
          <a:lstStyle/>
          <a:p>
            <a:pPr algn="ctr"/>
            <a:r>
              <a:rPr lang="nl-NL" sz="2800" b="1" dirty="0"/>
              <a:t>Toekomst &amp; Resultaten</a:t>
            </a:r>
          </a:p>
        </p:txBody>
      </p:sp>
      <p:pic>
        <p:nvPicPr>
          <p:cNvPr id="19" name="Afbeelding 18" descr="Huisartsen Coöperatie Amstelland">
            <a:extLst>
              <a:ext uri="{FF2B5EF4-FFF2-40B4-BE49-F238E27FC236}">
                <a16:creationId xmlns:a16="http://schemas.microsoft.com/office/drawing/2014/main" id="{4255791A-DC31-B743-8FFD-B2A2073D863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31" y="6494596"/>
            <a:ext cx="922492" cy="379768"/>
          </a:xfrm>
          <a:prstGeom prst="rect">
            <a:avLst/>
          </a:prstGeom>
          <a:noFill/>
          <a:extLst>
            <a:ext uri="{909E8E84-426E-40DD-AFC4-6F175D3DCCD1}">
              <a14:hiddenFill xmlns:a14="http://schemas.microsoft.com/office/drawing/2010/main">
                <a:solidFill>
                  <a:srgbClr val="FFFFFF"/>
                </a:solidFill>
              </a14:hiddenFill>
            </a:ext>
          </a:extLst>
        </p:spPr>
      </p:pic>
      <p:pic>
        <p:nvPicPr>
          <p:cNvPr id="21" name="Afbeelding 20">
            <a:extLst>
              <a:ext uri="{FF2B5EF4-FFF2-40B4-BE49-F238E27FC236}">
                <a16:creationId xmlns:a16="http://schemas.microsoft.com/office/drawing/2014/main" id="{AABFE1E6-0AA0-AB44-B5D3-5BB6850735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363874" y="6335782"/>
            <a:ext cx="647945" cy="649765"/>
          </a:xfrm>
          <a:prstGeom prst="rect">
            <a:avLst/>
          </a:prstGeom>
        </p:spPr>
      </p:pic>
      <p:grpSp>
        <p:nvGrpSpPr>
          <p:cNvPr id="37" name="Groep 36">
            <a:extLst>
              <a:ext uri="{FF2B5EF4-FFF2-40B4-BE49-F238E27FC236}">
                <a16:creationId xmlns:a16="http://schemas.microsoft.com/office/drawing/2014/main" id="{56C3C4CC-9496-5057-93C3-F7A669CA6108}"/>
              </a:ext>
            </a:extLst>
          </p:cNvPr>
          <p:cNvGrpSpPr/>
          <p:nvPr/>
        </p:nvGrpSpPr>
        <p:grpSpPr>
          <a:xfrm>
            <a:off x="869513" y="1097853"/>
            <a:ext cx="4818648" cy="914400"/>
            <a:chOff x="954623" y="893732"/>
            <a:chExt cx="4818648" cy="914400"/>
          </a:xfrm>
        </p:grpSpPr>
        <p:pic>
          <p:nvPicPr>
            <p:cNvPr id="6" name="Graphic 5" descr="Badge: 1 silhouet">
              <a:extLst>
                <a:ext uri="{FF2B5EF4-FFF2-40B4-BE49-F238E27FC236}">
                  <a16:creationId xmlns:a16="http://schemas.microsoft.com/office/drawing/2014/main" id="{A93E725F-4172-13F8-241F-E674A9E2FC6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54623" y="893732"/>
              <a:ext cx="914400" cy="914400"/>
            </a:xfrm>
            <a:prstGeom prst="rect">
              <a:avLst/>
            </a:prstGeom>
          </p:spPr>
        </p:pic>
        <p:sp>
          <p:nvSpPr>
            <p:cNvPr id="9" name="Tekstvak 8">
              <a:extLst>
                <a:ext uri="{FF2B5EF4-FFF2-40B4-BE49-F238E27FC236}">
                  <a16:creationId xmlns:a16="http://schemas.microsoft.com/office/drawing/2014/main" id="{7D0C5218-8239-4AEA-7531-08BEF3794E6D}"/>
                </a:ext>
              </a:extLst>
            </p:cNvPr>
            <p:cNvSpPr txBox="1"/>
            <p:nvPr/>
          </p:nvSpPr>
          <p:spPr>
            <a:xfrm>
              <a:off x="1869023" y="1059965"/>
              <a:ext cx="3904248" cy="646331"/>
            </a:xfrm>
            <a:prstGeom prst="rect">
              <a:avLst/>
            </a:prstGeom>
            <a:noFill/>
          </p:spPr>
          <p:txBody>
            <a:bodyPr wrap="square" rtlCol="0">
              <a:spAutoFit/>
            </a:bodyPr>
            <a:lstStyle/>
            <a:p>
              <a:r>
                <a:rPr lang="nl-NL" dirty="0"/>
                <a:t>Per 15-08 het proces overdragen aan de nieuwe HR-adviseur;</a:t>
              </a:r>
            </a:p>
          </p:txBody>
        </p:sp>
      </p:grpSp>
      <p:grpSp>
        <p:nvGrpSpPr>
          <p:cNvPr id="36" name="Groep 35">
            <a:extLst>
              <a:ext uri="{FF2B5EF4-FFF2-40B4-BE49-F238E27FC236}">
                <a16:creationId xmlns:a16="http://schemas.microsoft.com/office/drawing/2014/main" id="{639144F3-7AE8-2B4E-4449-A474B6AC6B58}"/>
              </a:ext>
            </a:extLst>
          </p:cNvPr>
          <p:cNvGrpSpPr/>
          <p:nvPr/>
        </p:nvGrpSpPr>
        <p:grpSpPr>
          <a:xfrm>
            <a:off x="874200" y="2333017"/>
            <a:ext cx="4834846" cy="1200329"/>
            <a:chOff x="954623" y="1890553"/>
            <a:chExt cx="4834846" cy="1200329"/>
          </a:xfrm>
        </p:grpSpPr>
        <p:pic>
          <p:nvPicPr>
            <p:cNvPr id="7" name="Graphic 6" descr="Badge silhouet">
              <a:extLst>
                <a:ext uri="{FF2B5EF4-FFF2-40B4-BE49-F238E27FC236}">
                  <a16:creationId xmlns:a16="http://schemas.microsoft.com/office/drawing/2014/main" id="{62C91964-7FD1-737E-6218-C32210C6833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54623" y="1960306"/>
              <a:ext cx="914400" cy="914400"/>
            </a:xfrm>
            <a:prstGeom prst="rect">
              <a:avLst/>
            </a:prstGeom>
          </p:spPr>
        </p:pic>
        <p:sp>
          <p:nvSpPr>
            <p:cNvPr id="11" name="Tekstvak 10">
              <a:extLst>
                <a:ext uri="{FF2B5EF4-FFF2-40B4-BE49-F238E27FC236}">
                  <a16:creationId xmlns:a16="http://schemas.microsoft.com/office/drawing/2014/main" id="{B4E2FF45-BAF5-5FCC-C767-165AA3949528}"/>
                </a:ext>
              </a:extLst>
            </p:cNvPr>
            <p:cNvSpPr txBox="1"/>
            <p:nvPr/>
          </p:nvSpPr>
          <p:spPr>
            <a:xfrm>
              <a:off x="1885220" y="1890553"/>
              <a:ext cx="3904249" cy="1200329"/>
            </a:xfrm>
            <a:prstGeom prst="rect">
              <a:avLst/>
            </a:prstGeom>
            <a:noFill/>
          </p:spPr>
          <p:txBody>
            <a:bodyPr wrap="square" rtlCol="0">
              <a:spAutoFit/>
            </a:bodyPr>
            <a:lstStyle/>
            <a:p>
              <a:r>
                <a:rPr lang="nl-NL" dirty="0"/>
                <a:t>Dit project was een pilot binnen de HCA. De aanpak, methode en oplossing toepassen binnen de andere takken bij </a:t>
              </a:r>
              <a:r>
                <a:rPr lang="nl-NL" dirty="0" err="1"/>
                <a:t>StAZ</a:t>
              </a:r>
              <a:r>
                <a:rPr lang="nl-NL" dirty="0"/>
                <a:t>. </a:t>
              </a:r>
            </a:p>
          </p:txBody>
        </p:sp>
      </p:grpSp>
      <p:grpSp>
        <p:nvGrpSpPr>
          <p:cNvPr id="38" name="Groep 37">
            <a:extLst>
              <a:ext uri="{FF2B5EF4-FFF2-40B4-BE49-F238E27FC236}">
                <a16:creationId xmlns:a16="http://schemas.microsoft.com/office/drawing/2014/main" id="{13B6BCFC-40AA-D273-ED1C-74CC2D9CAFE7}"/>
              </a:ext>
            </a:extLst>
          </p:cNvPr>
          <p:cNvGrpSpPr/>
          <p:nvPr/>
        </p:nvGrpSpPr>
        <p:grpSpPr>
          <a:xfrm>
            <a:off x="864294" y="3854110"/>
            <a:ext cx="4700417" cy="914400"/>
            <a:chOff x="944717" y="3983295"/>
            <a:chExt cx="4700417" cy="914400"/>
          </a:xfrm>
        </p:grpSpPr>
        <p:sp>
          <p:nvSpPr>
            <p:cNvPr id="10" name="Tekstvak 9">
              <a:extLst>
                <a:ext uri="{FF2B5EF4-FFF2-40B4-BE49-F238E27FC236}">
                  <a16:creationId xmlns:a16="http://schemas.microsoft.com/office/drawing/2014/main" id="{F712B169-83BA-E0E2-D795-9B4B971679F2}"/>
                </a:ext>
              </a:extLst>
            </p:cNvPr>
            <p:cNvSpPr txBox="1"/>
            <p:nvPr/>
          </p:nvSpPr>
          <p:spPr>
            <a:xfrm>
              <a:off x="1848313" y="4111058"/>
              <a:ext cx="3796821" cy="646331"/>
            </a:xfrm>
            <a:prstGeom prst="rect">
              <a:avLst/>
            </a:prstGeom>
            <a:noFill/>
          </p:spPr>
          <p:txBody>
            <a:bodyPr wrap="square" rtlCol="0">
              <a:spAutoFit/>
            </a:bodyPr>
            <a:lstStyle/>
            <a:p>
              <a:r>
                <a:rPr lang="nl-NL" dirty="0"/>
                <a:t>9 praktijken zijn gestart met opleiden. Per 01-12-2022 is de pilot gevuld. </a:t>
              </a:r>
            </a:p>
          </p:txBody>
        </p:sp>
        <p:pic>
          <p:nvPicPr>
            <p:cNvPr id="14" name="Graphic 13" descr="Badge 3 silhouet">
              <a:extLst>
                <a:ext uri="{FF2B5EF4-FFF2-40B4-BE49-F238E27FC236}">
                  <a16:creationId xmlns:a16="http://schemas.microsoft.com/office/drawing/2014/main" id="{8E513FAB-B270-6CC5-5A1B-7FA47E3ABFB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44717" y="3983295"/>
              <a:ext cx="914400" cy="914400"/>
            </a:xfrm>
            <a:prstGeom prst="rect">
              <a:avLst/>
            </a:prstGeom>
          </p:spPr>
        </p:pic>
      </p:grpSp>
      <p:grpSp>
        <p:nvGrpSpPr>
          <p:cNvPr id="39" name="Groep 38">
            <a:extLst>
              <a:ext uri="{FF2B5EF4-FFF2-40B4-BE49-F238E27FC236}">
                <a16:creationId xmlns:a16="http://schemas.microsoft.com/office/drawing/2014/main" id="{742E2925-3255-2FE3-321C-90A28F17BA8C}"/>
              </a:ext>
            </a:extLst>
          </p:cNvPr>
          <p:cNvGrpSpPr/>
          <p:nvPr/>
        </p:nvGrpSpPr>
        <p:grpSpPr>
          <a:xfrm>
            <a:off x="873411" y="5089273"/>
            <a:ext cx="4698553" cy="914400"/>
            <a:chOff x="970820" y="4885152"/>
            <a:chExt cx="4698553" cy="914400"/>
          </a:xfrm>
        </p:grpSpPr>
        <p:pic>
          <p:nvPicPr>
            <p:cNvPr id="24" name="Graphic 23" descr="Badge 4 silhouet">
              <a:extLst>
                <a:ext uri="{FF2B5EF4-FFF2-40B4-BE49-F238E27FC236}">
                  <a16:creationId xmlns:a16="http://schemas.microsoft.com/office/drawing/2014/main" id="{E394D6DF-933E-D680-AC6E-41F06A1EACD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70820" y="4885152"/>
              <a:ext cx="914400" cy="914400"/>
            </a:xfrm>
            <a:prstGeom prst="rect">
              <a:avLst/>
            </a:prstGeom>
          </p:spPr>
        </p:pic>
        <p:sp>
          <p:nvSpPr>
            <p:cNvPr id="25" name="Tekstvak 24">
              <a:extLst>
                <a:ext uri="{FF2B5EF4-FFF2-40B4-BE49-F238E27FC236}">
                  <a16:creationId xmlns:a16="http://schemas.microsoft.com/office/drawing/2014/main" id="{83E092FF-D58C-A990-9D05-A8F098FBAFCE}"/>
                </a:ext>
              </a:extLst>
            </p:cNvPr>
            <p:cNvSpPr txBox="1"/>
            <p:nvPr/>
          </p:nvSpPr>
          <p:spPr>
            <a:xfrm>
              <a:off x="1872551" y="5034043"/>
              <a:ext cx="3796822" cy="646331"/>
            </a:xfrm>
            <a:prstGeom prst="rect">
              <a:avLst/>
            </a:prstGeom>
            <a:noFill/>
          </p:spPr>
          <p:txBody>
            <a:bodyPr wrap="square" rtlCol="0">
              <a:spAutoFit/>
            </a:bodyPr>
            <a:lstStyle/>
            <a:p>
              <a:r>
                <a:rPr lang="nl-NL" dirty="0"/>
                <a:t>Samenwerking met 6 opleidingsinstellingen</a:t>
              </a:r>
            </a:p>
          </p:txBody>
        </p:sp>
      </p:grpSp>
      <p:grpSp>
        <p:nvGrpSpPr>
          <p:cNvPr id="40" name="Groep 39">
            <a:extLst>
              <a:ext uri="{FF2B5EF4-FFF2-40B4-BE49-F238E27FC236}">
                <a16:creationId xmlns:a16="http://schemas.microsoft.com/office/drawing/2014/main" id="{5E0FE3A3-FA55-BE66-60DE-359295E98584}"/>
              </a:ext>
            </a:extLst>
          </p:cNvPr>
          <p:cNvGrpSpPr/>
          <p:nvPr/>
        </p:nvGrpSpPr>
        <p:grpSpPr>
          <a:xfrm>
            <a:off x="6445373" y="1135513"/>
            <a:ext cx="4194697" cy="943037"/>
            <a:chOff x="6421097" y="1135513"/>
            <a:chExt cx="4194697" cy="943037"/>
          </a:xfrm>
        </p:grpSpPr>
        <p:pic>
          <p:nvPicPr>
            <p:cNvPr id="22" name="Graphic 21" descr="Badge 5 silhouet">
              <a:extLst>
                <a:ext uri="{FF2B5EF4-FFF2-40B4-BE49-F238E27FC236}">
                  <a16:creationId xmlns:a16="http://schemas.microsoft.com/office/drawing/2014/main" id="{AF55FF7B-9F3F-AA58-5734-6DBCEDF1A87F}"/>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421097" y="1135513"/>
              <a:ext cx="914400" cy="914400"/>
            </a:xfrm>
            <a:prstGeom prst="rect">
              <a:avLst/>
            </a:prstGeom>
          </p:spPr>
        </p:pic>
        <p:sp>
          <p:nvSpPr>
            <p:cNvPr id="27" name="Tekstvak 26">
              <a:extLst>
                <a:ext uri="{FF2B5EF4-FFF2-40B4-BE49-F238E27FC236}">
                  <a16:creationId xmlns:a16="http://schemas.microsoft.com/office/drawing/2014/main" id="{25FA7F03-7999-A546-15ED-E43C0E9254F1}"/>
                </a:ext>
              </a:extLst>
            </p:cNvPr>
            <p:cNvSpPr txBox="1"/>
            <p:nvPr/>
          </p:nvSpPr>
          <p:spPr>
            <a:xfrm>
              <a:off x="7335497" y="1155220"/>
              <a:ext cx="3280297" cy="923330"/>
            </a:xfrm>
            <a:prstGeom prst="rect">
              <a:avLst/>
            </a:prstGeom>
            <a:noFill/>
          </p:spPr>
          <p:txBody>
            <a:bodyPr wrap="square" rtlCol="0">
              <a:spAutoFit/>
            </a:bodyPr>
            <a:lstStyle/>
            <a:p>
              <a:r>
                <a:rPr lang="nl-NL" dirty="0"/>
                <a:t>In 2024 zijn de eerste studenten afgestudeerd. Plus intentie om voor de regio te blijven werken</a:t>
              </a:r>
            </a:p>
          </p:txBody>
        </p:sp>
      </p:grpSp>
      <p:grpSp>
        <p:nvGrpSpPr>
          <p:cNvPr id="41" name="Groep 40">
            <a:extLst>
              <a:ext uri="{FF2B5EF4-FFF2-40B4-BE49-F238E27FC236}">
                <a16:creationId xmlns:a16="http://schemas.microsoft.com/office/drawing/2014/main" id="{0D851DA9-DDF8-32F3-1C34-A1D3AE91CE20}"/>
              </a:ext>
            </a:extLst>
          </p:cNvPr>
          <p:cNvGrpSpPr/>
          <p:nvPr/>
        </p:nvGrpSpPr>
        <p:grpSpPr>
          <a:xfrm>
            <a:off x="6440757" y="3134140"/>
            <a:ext cx="4834844" cy="914400"/>
            <a:chOff x="6404899" y="2402056"/>
            <a:chExt cx="4834844" cy="914400"/>
          </a:xfrm>
        </p:grpSpPr>
        <p:pic>
          <p:nvPicPr>
            <p:cNvPr id="18" name="Graphic 17" descr="Badge: 6 silhouet">
              <a:extLst>
                <a:ext uri="{FF2B5EF4-FFF2-40B4-BE49-F238E27FC236}">
                  <a16:creationId xmlns:a16="http://schemas.microsoft.com/office/drawing/2014/main" id="{54BF2B49-DD7E-7243-7068-2BBF26E26459}"/>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6404899" y="2402056"/>
              <a:ext cx="914400" cy="914400"/>
            </a:xfrm>
            <a:prstGeom prst="rect">
              <a:avLst/>
            </a:prstGeom>
          </p:spPr>
        </p:pic>
        <p:sp>
          <p:nvSpPr>
            <p:cNvPr id="33" name="Tekstvak 32">
              <a:extLst>
                <a:ext uri="{FF2B5EF4-FFF2-40B4-BE49-F238E27FC236}">
                  <a16:creationId xmlns:a16="http://schemas.microsoft.com/office/drawing/2014/main" id="{3AED14E1-336D-7831-6D2A-3D4699DAAEFA}"/>
                </a:ext>
              </a:extLst>
            </p:cNvPr>
            <p:cNvSpPr txBox="1"/>
            <p:nvPr/>
          </p:nvSpPr>
          <p:spPr>
            <a:xfrm>
              <a:off x="7335498" y="2656056"/>
              <a:ext cx="3904245" cy="369332"/>
            </a:xfrm>
            <a:prstGeom prst="rect">
              <a:avLst/>
            </a:prstGeom>
            <a:noFill/>
          </p:spPr>
          <p:txBody>
            <a:bodyPr wrap="square" rtlCol="0">
              <a:spAutoFit/>
            </a:bodyPr>
            <a:lstStyle/>
            <a:p>
              <a:r>
                <a:rPr lang="nl-NL" dirty="0"/>
                <a:t>Succesvolle wervingscampagne uitgezet</a:t>
              </a:r>
            </a:p>
          </p:txBody>
        </p:sp>
      </p:grpSp>
      <p:grpSp>
        <p:nvGrpSpPr>
          <p:cNvPr id="42" name="Groep 41">
            <a:extLst>
              <a:ext uri="{FF2B5EF4-FFF2-40B4-BE49-F238E27FC236}">
                <a16:creationId xmlns:a16="http://schemas.microsoft.com/office/drawing/2014/main" id="{2767B14F-A412-20BD-5898-807C64FBAF2B}"/>
              </a:ext>
            </a:extLst>
          </p:cNvPr>
          <p:cNvGrpSpPr/>
          <p:nvPr/>
        </p:nvGrpSpPr>
        <p:grpSpPr>
          <a:xfrm>
            <a:off x="6442875" y="5104129"/>
            <a:ext cx="4834844" cy="914400"/>
            <a:chOff x="6404899" y="3667885"/>
            <a:chExt cx="4834844" cy="914400"/>
          </a:xfrm>
        </p:grpSpPr>
        <p:pic>
          <p:nvPicPr>
            <p:cNvPr id="16" name="Graphic 15" descr="Badge 7 silhouet">
              <a:extLst>
                <a:ext uri="{FF2B5EF4-FFF2-40B4-BE49-F238E27FC236}">
                  <a16:creationId xmlns:a16="http://schemas.microsoft.com/office/drawing/2014/main" id="{F3BEB9A6-7634-C6E3-3949-567334B92703}"/>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6404899" y="3667885"/>
              <a:ext cx="914400" cy="914400"/>
            </a:xfrm>
            <a:prstGeom prst="rect">
              <a:avLst/>
            </a:prstGeom>
          </p:spPr>
        </p:pic>
        <p:sp>
          <p:nvSpPr>
            <p:cNvPr id="35" name="Tekstvak 34">
              <a:extLst>
                <a:ext uri="{FF2B5EF4-FFF2-40B4-BE49-F238E27FC236}">
                  <a16:creationId xmlns:a16="http://schemas.microsoft.com/office/drawing/2014/main" id="{0E77E84C-4DDD-1926-E3D8-B82EC4464A99}"/>
                </a:ext>
              </a:extLst>
            </p:cNvPr>
            <p:cNvSpPr txBox="1"/>
            <p:nvPr/>
          </p:nvSpPr>
          <p:spPr>
            <a:xfrm>
              <a:off x="7335497" y="3981873"/>
              <a:ext cx="3904246" cy="369332"/>
            </a:xfrm>
            <a:prstGeom prst="rect">
              <a:avLst/>
            </a:prstGeom>
            <a:noFill/>
          </p:spPr>
          <p:txBody>
            <a:bodyPr wrap="square" rtlCol="0">
              <a:spAutoFit/>
            </a:bodyPr>
            <a:lstStyle/>
            <a:p>
              <a:r>
                <a:rPr lang="nl-NL" dirty="0"/>
                <a:t>Praktijkbezoeken zijn gestart. </a:t>
              </a:r>
            </a:p>
          </p:txBody>
        </p:sp>
      </p:grpSp>
    </p:spTree>
    <p:extLst>
      <p:ext uri="{BB962C8B-B14F-4D97-AF65-F5344CB8AC3E}">
        <p14:creationId xmlns:p14="http://schemas.microsoft.com/office/powerpoint/2010/main" val="35227486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8df417c2-465e-4ce4-923d-fe3258e4f0bc" ContentTypeId="0x0101" PreviousValue="false"/>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9dd09542-d016-49ed-b600-daf18a1aafbe" xsi:nil="true"/>
    <lcf76f155ced4ddcb4097134ff3c332f xmlns="b1fa1ff7-d49b-43fd-aa7a-7cd853c63b4d">
      <Terms xmlns="http://schemas.microsoft.com/office/infopath/2007/PartnerControls"/>
    </lcf76f155ced4ddcb4097134ff3c332f>
    <_dlc_DocId xmlns="2f3d58d5-2930-416f-b001-e3ec7433ad1f">1120-819813192-61967</_dlc_DocId>
    <_dlc_DocIdUrl xmlns="2f3d58d5-2930-416f-b001-e3ec7433ad1f">
      <Url>https://wispanl.sharepoint.com/sites/SSFH/_layouts/15/DocIdRedir.aspx?ID=1120-819813192-61967</Url>
      <Description>1120-819813192-61967</Description>
    </_dlc_DocIdUrl>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40D50C258B2E2B4885917327B06880BC" ma:contentTypeVersion="18" ma:contentTypeDescription="Een nieuw document maken." ma:contentTypeScope="" ma:versionID="8b9bf72f6f0a1e9bc5b74f7d504193f1">
  <xsd:schema xmlns:xsd="http://www.w3.org/2001/XMLSchema" xmlns:xs="http://www.w3.org/2001/XMLSchema" xmlns:p="http://schemas.microsoft.com/office/2006/metadata/properties" xmlns:ns2="2f3d58d5-2930-416f-b001-e3ec7433ad1f" xmlns:ns3="b1fa1ff7-d49b-43fd-aa7a-7cd853c63b4d" xmlns:ns4="9dd09542-d016-49ed-b600-daf18a1aafbe" targetNamespace="http://schemas.microsoft.com/office/2006/metadata/properties" ma:root="true" ma:fieldsID="60605914fabc1e50e8c50a786c705409" ns2:_="" ns3:_="" ns4:_="">
    <xsd:import namespace="2f3d58d5-2930-416f-b001-e3ec7433ad1f"/>
    <xsd:import namespace="b1fa1ff7-d49b-43fd-aa7a-7cd853c63b4d"/>
    <xsd:import namespace="9dd09542-d016-49ed-b600-daf18a1aafbe"/>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4:SharedWithUsers" minOccurs="0"/>
                <xsd:element ref="ns4:SharedWithDetail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lcf76f155ced4ddcb4097134ff3c332f" minOccurs="0"/>
                <xsd:element ref="ns4:TaxCatchAll"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3d58d5-2930-416f-b001-e3ec7433ad1f"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Id blijven behouden" ma:description="Id behouden tijdens toevoegen."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b1fa1ff7-d49b-43fd-aa7a-7cd853c63b4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8df417c2-465e-4ce4-923d-fe3258e4f0bc" ma:termSetId="09814cd3-568e-fe90-9814-8d621ff8fb84" ma:anchorId="fba54fb3-c3e1-fe81-a776-ca4b69148c4d" ma:open="true" ma:isKeyword="false">
      <xsd:complexType>
        <xsd:sequence>
          <xsd:element ref="pc:Terms" minOccurs="0" maxOccurs="1"/>
        </xsd:sequence>
      </xsd:complexType>
    </xsd:element>
    <xsd:element name="MediaLengthInSeconds" ma:index="24" nillable="true" ma:displayName="MediaLengthInSeconds" ma:hidden="true" ma:internalName="MediaLengthInSeconds" ma:readOnly="true">
      <xsd:simpleType>
        <xsd:restriction base="dms:Unknow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dd09542-d016-49ed-b600-daf18a1aafbe"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dd59b053-0725-412c-8259-bdb8421e6bed}" ma:internalName="TaxCatchAll" ma:showField="CatchAllData" ma:web="9dd09542-d016-49ed-b600-daf18a1aaf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99D90ED-F1BE-4047-9C6D-EB9920541F7D}">
  <ds:schemaRefs>
    <ds:schemaRef ds:uri="Microsoft.SharePoint.Taxonomy.ContentTypeSync"/>
  </ds:schemaRefs>
</ds:datastoreItem>
</file>

<file path=customXml/itemProps2.xml><?xml version="1.0" encoding="utf-8"?>
<ds:datastoreItem xmlns:ds="http://schemas.openxmlformats.org/officeDocument/2006/customXml" ds:itemID="{D40E2D13-6B8C-4A2D-BED9-CB44E6E1D999}">
  <ds:schemaRefs>
    <ds:schemaRef ds:uri="http://schemas.microsoft.com/sharepoint/events"/>
  </ds:schemaRefs>
</ds:datastoreItem>
</file>

<file path=customXml/itemProps3.xml><?xml version="1.0" encoding="utf-8"?>
<ds:datastoreItem xmlns:ds="http://schemas.openxmlformats.org/officeDocument/2006/customXml" ds:itemID="{5A06A4B7-C628-4C83-8A7E-E976EE591B5A}">
  <ds:schemaRefs>
    <ds:schemaRef ds:uri="http://schemas.microsoft.com/sharepoint/v3/contenttype/forms"/>
  </ds:schemaRefs>
</ds:datastoreItem>
</file>

<file path=customXml/itemProps4.xml><?xml version="1.0" encoding="utf-8"?>
<ds:datastoreItem xmlns:ds="http://schemas.openxmlformats.org/officeDocument/2006/customXml" ds:itemID="{A8762E23-64B0-4F79-9EF3-298D2B34CC49}">
  <ds:schemaRefs>
    <ds:schemaRef ds:uri="http://purl.org/dc/terms/"/>
    <ds:schemaRef ds:uri="http://schemas.microsoft.com/office/2006/metadata/properties"/>
    <ds:schemaRef ds:uri="http://schemas.openxmlformats.org/package/2006/metadata/core-properties"/>
    <ds:schemaRef ds:uri="http://schemas.microsoft.com/office/2006/documentManagement/types"/>
    <ds:schemaRef ds:uri="b1fa1ff7-d49b-43fd-aa7a-7cd853c63b4d"/>
    <ds:schemaRef ds:uri="http://purl.org/dc/dcmitype/"/>
    <ds:schemaRef ds:uri="http://purl.org/dc/elements/1.1/"/>
    <ds:schemaRef ds:uri="2f3d58d5-2930-416f-b001-e3ec7433ad1f"/>
    <ds:schemaRef ds:uri="http://schemas.microsoft.com/office/infopath/2007/PartnerControls"/>
    <ds:schemaRef ds:uri="9dd09542-d016-49ed-b600-daf18a1aafbe"/>
    <ds:schemaRef ds:uri="http://www.w3.org/XML/1998/namespace"/>
  </ds:schemaRefs>
</ds:datastoreItem>
</file>

<file path=customXml/itemProps5.xml><?xml version="1.0" encoding="utf-8"?>
<ds:datastoreItem xmlns:ds="http://schemas.openxmlformats.org/officeDocument/2006/customXml" ds:itemID="{8E105F0A-92EE-48B1-9460-B6F3C9CCAB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3d58d5-2930-416f-b001-e3ec7433ad1f"/>
    <ds:schemaRef ds:uri="b1fa1ff7-d49b-43fd-aa7a-7cd853c63b4d"/>
    <ds:schemaRef ds:uri="9dd09542-d016-49ed-b600-daf18a1aaf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TotalTime>
  <Words>3199</Words>
  <Application>Microsoft Office PowerPoint</Application>
  <PresentationFormat>Breedbeeld</PresentationFormat>
  <Paragraphs>140</Paragraphs>
  <Slides>9</Slides>
  <Notes>8</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Calibri</vt:lpstr>
      <vt:lpstr>Calibri Light</vt:lpstr>
      <vt:lpstr>Wingdings</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 van Looijen</dc:creator>
  <cp:lastModifiedBy>Marije de Jong</cp:lastModifiedBy>
  <cp:revision>3</cp:revision>
  <dcterms:created xsi:type="dcterms:W3CDTF">2022-01-04T08:55:00Z</dcterms:created>
  <dcterms:modified xsi:type="dcterms:W3CDTF">2024-08-28T07:03:59Z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c85244fb-accb-48c2-83e7-2baa19e1fdd7</vt:lpwstr>
  </property>
  <property fmtid="{D5CDD505-2E9C-101B-9397-08002B2CF9AE}" pid="3" name="MediaServiceImageTags">
    <vt:lpwstr/>
  </property>
  <property fmtid="{D5CDD505-2E9C-101B-9397-08002B2CF9AE}" pid="4" name="ContentTypeId">
    <vt:lpwstr>0x01010040D50C258B2E2B4885917327B06880BC</vt:lpwstr>
  </property>
</Properties>
</file>